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5" r:id="rId2"/>
    <p:sldId id="257" r:id="rId3"/>
    <p:sldId id="259" r:id="rId4"/>
    <p:sldId id="262" r:id="rId5"/>
    <p:sldId id="258" r:id="rId6"/>
    <p:sldId id="264" r:id="rId7"/>
    <p:sldId id="278" r:id="rId8"/>
    <p:sldId id="279" r:id="rId9"/>
    <p:sldId id="283" r:id="rId10"/>
    <p:sldId id="282" r:id="rId11"/>
    <p:sldId id="284" r:id="rId12"/>
    <p:sldId id="267" r:id="rId13"/>
  </p:sldIdLst>
  <p:sldSz cx="9144000" cy="5143500" type="screen16x9"/>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B"/>
    <a:srgbClr val="00385E"/>
    <a:srgbClr val="009DDC"/>
    <a:srgbClr val="60E146"/>
    <a:srgbClr val="49CFAE"/>
    <a:srgbClr val="F0E146"/>
    <a:srgbClr val="ACE946"/>
    <a:srgbClr val="47D8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419F16-CD6A-4A2D-A888-7C5AFB7D73CD}" v="3" dt="2020-07-15T19:13:39.990"/>
    <p1510:client id="{D742C43F-D1C9-4C21-B571-7C760900047F}" v="6" dt="2020-07-15T20:08:35.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4674"/>
  </p:normalViewPr>
  <p:slideViewPr>
    <p:cSldViewPr>
      <p:cViewPr varScale="1">
        <p:scale>
          <a:sx n="165" d="100"/>
          <a:sy n="165" d="100"/>
        </p:scale>
        <p:origin x="56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9" Type="http://schemas.microsoft.com/office/2016/11/relationships/changesInfo" Target="changesInfos/changesInfo1.xml"/><Relationship Id="rId2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ria" userId="705d57dd-e07f-495c-ada0-490164570c18" providerId="ADAL" clId="{D742C43F-D1C9-4C21-B571-7C760900047F}"/>
    <pc:docChg chg="custSel modSld">
      <pc:chgData name="Nuria" userId="705d57dd-e07f-495c-ada0-490164570c18" providerId="ADAL" clId="{D742C43F-D1C9-4C21-B571-7C760900047F}" dt="2020-07-15T20:09:26.639" v="13" actId="13926"/>
      <pc:docMkLst>
        <pc:docMk/>
      </pc:docMkLst>
      <pc:sldChg chg="addSp delSp modSp">
        <pc:chgData name="Nuria" userId="705d57dd-e07f-495c-ada0-490164570c18" providerId="ADAL" clId="{D742C43F-D1C9-4C21-B571-7C760900047F}" dt="2020-07-15T20:09:26.639" v="13" actId="13926"/>
        <pc:sldMkLst>
          <pc:docMk/>
          <pc:sldMk cId="3710570054" sldId="257"/>
        </pc:sldMkLst>
        <pc:spChg chg="add del">
          <ac:chgData name="Nuria" userId="705d57dd-e07f-495c-ada0-490164570c18" providerId="ADAL" clId="{D742C43F-D1C9-4C21-B571-7C760900047F}" dt="2020-07-15T19:43:49.262" v="2"/>
          <ac:spMkLst>
            <pc:docMk/>
            <pc:sldMk cId="3710570054" sldId="257"/>
            <ac:spMk id="2" creationId="{6AC9E53F-5888-4855-800C-3856969DE0A8}"/>
          </ac:spMkLst>
        </pc:spChg>
        <pc:spChg chg="add mod">
          <ac:chgData name="Nuria" userId="705d57dd-e07f-495c-ada0-490164570c18" providerId="ADAL" clId="{D742C43F-D1C9-4C21-B571-7C760900047F}" dt="2020-07-15T20:08:58.972" v="11" actId="1076"/>
          <ac:spMkLst>
            <pc:docMk/>
            <pc:sldMk cId="3710570054" sldId="257"/>
            <ac:spMk id="4" creationId="{49228C90-E3DD-4524-A5E9-D47F7FCEB0CB}"/>
          </ac:spMkLst>
        </pc:spChg>
        <pc:spChg chg="mod">
          <ac:chgData name="Nuria" userId="705d57dd-e07f-495c-ada0-490164570c18" providerId="ADAL" clId="{D742C43F-D1C9-4C21-B571-7C760900047F}" dt="2020-07-15T20:09:26.639" v="13" actId="13926"/>
          <ac:spMkLst>
            <pc:docMk/>
            <pc:sldMk cId="3710570054" sldId="257"/>
            <ac:spMk id="6" creationId="{00000000-0000-0000-0000-000000000000}"/>
          </ac:spMkLst>
        </pc:spChg>
        <pc:picChg chg="add mod">
          <ac:chgData name="Nuria" userId="705d57dd-e07f-495c-ada0-490164570c18" providerId="ADAL" clId="{D742C43F-D1C9-4C21-B571-7C760900047F}" dt="2020-07-15T20:09:05.273" v="12" actId="14100"/>
          <ac:picMkLst>
            <pc:docMk/>
            <pc:sldMk cId="3710570054" sldId="257"/>
            <ac:picMk id="3" creationId="{B2863957-5950-432F-BDDE-4A44D0043195}"/>
          </ac:picMkLst>
        </pc:picChg>
        <pc:picChg chg="del">
          <ac:chgData name="Nuria" userId="705d57dd-e07f-495c-ada0-490164570c18" providerId="ADAL" clId="{D742C43F-D1C9-4C21-B571-7C760900047F}" dt="2020-07-15T19:43:45.390" v="0" actId="478"/>
          <ac:picMkLst>
            <pc:docMk/>
            <pc:sldMk cId="3710570054" sldId="257"/>
            <ac:picMk id="8" creationId="{00000000-0000-0000-0000-000000000000}"/>
          </ac:picMkLst>
        </pc:picChg>
      </pc:sldChg>
    </pc:docChg>
  </pc:docChgLst>
  <pc:docChgLst>
    <pc:chgData name="Alma Perez" userId="5c04aaec-9bd2-49a0-bdf2-b3344fb122f3" providerId="ADAL" clId="{A8419F16-CD6A-4A2D-A888-7C5AFB7D73CD}"/>
    <pc:docChg chg="modSld">
      <pc:chgData name="Alma Perez" userId="5c04aaec-9bd2-49a0-bdf2-b3344fb122f3" providerId="ADAL" clId="{A8419F16-CD6A-4A2D-A888-7C5AFB7D73CD}" dt="2020-07-15T19:13:44.451" v="234" actId="20577"/>
      <pc:docMkLst>
        <pc:docMk/>
      </pc:docMkLst>
      <pc:sldChg chg="modSp">
        <pc:chgData name="Alma Perez" userId="5c04aaec-9bd2-49a0-bdf2-b3344fb122f3" providerId="ADAL" clId="{A8419F16-CD6A-4A2D-A888-7C5AFB7D73CD}" dt="2020-07-15T19:13:44.451" v="234" actId="20577"/>
        <pc:sldMkLst>
          <pc:docMk/>
          <pc:sldMk cId="3710570054" sldId="257"/>
        </pc:sldMkLst>
        <pc:spChg chg="mod">
          <ac:chgData name="Alma Perez" userId="5c04aaec-9bd2-49a0-bdf2-b3344fb122f3" providerId="ADAL" clId="{A8419F16-CD6A-4A2D-A888-7C5AFB7D73CD}" dt="2020-07-15T19:13:44.451" v="234" actId="20577"/>
          <ac:spMkLst>
            <pc:docMk/>
            <pc:sldMk cId="3710570054" sldId="257"/>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FBF93F-8B38-CE41-BDB4-774C252AFEE3}"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35EFCEEC-BC47-7342-B9AB-C739CF029F3E}">
      <dgm:prSet phldrT="[Text]"/>
      <dgm:spPr/>
      <dgm:t>
        <a:bodyPr/>
        <a:lstStyle/>
        <a:p>
          <a:pPr>
            <a:defRPr cap="all"/>
          </a:pPr>
          <a:r>
            <a:rPr lang="en-US" dirty="0"/>
            <a:t>1. Panorama de </a:t>
          </a:r>
          <a:r>
            <a:rPr lang="en-US" dirty="0" err="1"/>
            <a:t>mujeres</a:t>
          </a:r>
          <a:r>
            <a:rPr lang="en-US" dirty="0"/>
            <a:t> </a:t>
          </a:r>
          <a:r>
            <a:rPr lang="en-US" dirty="0" err="1"/>
            <a:t>migrantes</a:t>
          </a:r>
          <a:r>
            <a:rPr lang="en-US" dirty="0"/>
            <a:t> </a:t>
          </a:r>
          <a:r>
            <a:rPr lang="en-US" dirty="0" err="1"/>
            <a:t>en</a:t>
          </a:r>
          <a:r>
            <a:rPr lang="en-US" dirty="0"/>
            <a:t> el </a:t>
          </a:r>
          <a:r>
            <a:rPr lang="en-US" dirty="0" err="1"/>
            <a:t>mundo</a:t>
          </a:r>
          <a:r>
            <a:rPr lang="en-US" dirty="0"/>
            <a:t> y LAC</a:t>
          </a:r>
        </a:p>
      </dgm:t>
    </dgm:pt>
    <dgm:pt modelId="{5DBD6B35-6DD8-C94F-962B-DB1983E05DB9}" type="parTrans" cxnId="{38F7CB94-DED5-C143-8EC7-6279042FB1A4}">
      <dgm:prSet/>
      <dgm:spPr/>
      <dgm:t>
        <a:bodyPr/>
        <a:lstStyle/>
        <a:p>
          <a:endParaRPr lang="en-US"/>
        </a:p>
      </dgm:t>
    </dgm:pt>
    <dgm:pt modelId="{F079DF66-386C-A94F-AEC5-BF5B28A85E5D}" type="sibTrans" cxnId="{38F7CB94-DED5-C143-8EC7-6279042FB1A4}">
      <dgm:prSet/>
      <dgm:spPr/>
      <dgm:t>
        <a:bodyPr/>
        <a:lstStyle/>
        <a:p>
          <a:endParaRPr lang="en-US"/>
        </a:p>
      </dgm:t>
    </dgm:pt>
    <dgm:pt modelId="{E67AF01F-B178-B44B-815A-8E63180F0BB0}">
      <dgm:prSet phldrT="[Text]"/>
      <dgm:spPr/>
      <dgm:t>
        <a:bodyPr/>
        <a:lstStyle/>
        <a:p>
          <a:pPr>
            <a:defRPr cap="all"/>
          </a:pPr>
          <a:r>
            <a:rPr lang="en-US"/>
            <a:t>2. Discriminación de mujeres migrantes y refugiadas</a:t>
          </a:r>
        </a:p>
      </dgm:t>
    </dgm:pt>
    <dgm:pt modelId="{579276F3-D697-0549-8A2D-568C00155A68}" type="parTrans" cxnId="{F4670BE7-FB66-224B-96F5-BD66F51F20A7}">
      <dgm:prSet/>
      <dgm:spPr/>
      <dgm:t>
        <a:bodyPr/>
        <a:lstStyle/>
        <a:p>
          <a:endParaRPr lang="en-US"/>
        </a:p>
      </dgm:t>
    </dgm:pt>
    <dgm:pt modelId="{83FF12F1-24FE-D24F-A9A4-A0C3284CCFDE}" type="sibTrans" cxnId="{F4670BE7-FB66-224B-96F5-BD66F51F20A7}">
      <dgm:prSet/>
      <dgm:spPr/>
      <dgm:t>
        <a:bodyPr/>
        <a:lstStyle/>
        <a:p>
          <a:endParaRPr lang="en-US"/>
        </a:p>
      </dgm:t>
    </dgm:pt>
    <dgm:pt modelId="{9E3FF388-9A10-4541-B9D3-C3B1F5CB0AFA}">
      <dgm:prSet phldrT="[Text]"/>
      <dgm:spPr>
        <a:solidFill>
          <a:schemeClr val="accent1">
            <a:lumMod val="75000"/>
          </a:schemeClr>
        </a:solidFill>
      </dgm:spPr>
      <dgm:t>
        <a:bodyPr/>
        <a:lstStyle/>
        <a:p>
          <a:pPr>
            <a:defRPr cap="all"/>
          </a:pPr>
          <a:r>
            <a:rPr lang="en-US" dirty="0"/>
            <a:t>3. </a:t>
          </a:r>
          <a:r>
            <a:rPr lang="en-US" dirty="0" err="1"/>
            <a:t>Recomendaciones</a:t>
          </a:r>
          <a:r>
            <a:rPr lang="en-US" dirty="0"/>
            <a:t> de </a:t>
          </a:r>
          <a:r>
            <a:rPr lang="en-US" dirty="0" err="1"/>
            <a:t>género</a:t>
          </a:r>
          <a:r>
            <a:rPr lang="en-US" dirty="0"/>
            <a:t> para </a:t>
          </a:r>
          <a:r>
            <a:rPr lang="en-US" dirty="0" err="1"/>
            <a:t>periodistas</a:t>
          </a:r>
          <a:r>
            <a:rPr lang="en-US" dirty="0"/>
            <a:t> </a:t>
          </a:r>
        </a:p>
      </dgm:t>
    </dgm:pt>
    <dgm:pt modelId="{F0E51662-6D92-F74D-88EE-D58B2D2BF715}" type="parTrans" cxnId="{A2BD37AA-6924-FC4F-A1C1-CD448E235127}">
      <dgm:prSet/>
      <dgm:spPr/>
      <dgm:t>
        <a:bodyPr/>
        <a:lstStyle/>
        <a:p>
          <a:endParaRPr lang="en-US"/>
        </a:p>
      </dgm:t>
    </dgm:pt>
    <dgm:pt modelId="{865EDF7E-9D63-A147-B843-998C7B534E85}" type="sibTrans" cxnId="{A2BD37AA-6924-FC4F-A1C1-CD448E235127}">
      <dgm:prSet/>
      <dgm:spPr/>
      <dgm:t>
        <a:bodyPr/>
        <a:lstStyle/>
        <a:p>
          <a:endParaRPr lang="en-US"/>
        </a:p>
      </dgm:t>
    </dgm:pt>
    <dgm:pt modelId="{2AEE1D92-0C3A-4F0D-BD7A-3EDBC61B7FB4}" type="pres">
      <dgm:prSet presAssocID="{6AFBF93F-8B38-CE41-BDB4-774C252AFEE3}" presName="outerComposite" presStyleCnt="0">
        <dgm:presLayoutVars>
          <dgm:chMax val="5"/>
          <dgm:dir/>
          <dgm:resizeHandles val="exact"/>
        </dgm:presLayoutVars>
      </dgm:prSet>
      <dgm:spPr/>
      <dgm:t>
        <a:bodyPr/>
        <a:lstStyle/>
        <a:p>
          <a:endParaRPr lang="es-ES_tradnl"/>
        </a:p>
      </dgm:t>
    </dgm:pt>
    <dgm:pt modelId="{4DC3BF14-A347-4F65-B1BD-1D77268AE7CC}" type="pres">
      <dgm:prSet presAssocID="{6AFBF93F-8B38-CE41-BDB4-774C252AFEE3}" presName="dummyMaxCanvas" presStyleCnt="0">
        <dgm:presLayoutVars/>
      </dgm:prSet>
      <dgm:spPr/>
    </dgm:pt>
    <dgm:pt modelId="{C5618FCB-0537-443F-81EE-6A1268C76232}" type="pres">
      <dgm:prSet presAssocID="{6AFBF93F-8B38-CE41-BDB4-774C252AFEE3}" presName="ThreeNodes_1" presStyleLbl="node1" presStyleIdx="0" presStyleCnt="3">
        <dgm:presLayoutVars>
          <dgm:bulletEnabled val="1"/>
        </dgm:presLayoutVars>
      </dgm:prSet>
      <dgm:spPr/>
      <dgm:t>
        <a:bodyPr/>
        <a:lstStyle/>
        <a:p>
          <a:endParaRPr lang="es-ES_tradnl"/>
        </a:p>
      </dgm:t>
    </dgm:pt>
    <dgm:pt modelId="{0C8320EA-A4FF-47F1-AEBB-46528DDC372B}" type="pres">
      <dgm:prSet presAssocID="{6AFBF93F-8B38-CE41-BDB4-774C252AFEE3}" presName="ThreeNodes_2" presStyleLbl="node1" presStyleIdx="1" presStyleCnt="3">
        <dgm:presLayoutVars>
          <dgm:bulletEnabled val="1"/>
        </dgm:presLayoutVars>
      </dgm:prSet>
      <dgm:spPr/>
      <dgm:t>
        <a:bodyPr/>
        <a:lstStyle/>
        <a:p>
          <a:endParaRPr lang="es-ES_tradnl"/>
        </a:p>
      </dgm:t>
    </dgm:pt>
    <dgm:pt modelId="{85AB07A8-4060-4FCB-87F0-72827069F834}" type="pres">
      <dgm:prSet presAssocID="{6AFBF93F-8B38-CE41-BDB4-774C252AFEE3}" presName="ThreeNodes_3" presStyleLbl="node1" presStyleIdx="2" presStyleCnt="3">
        <dgm:presLayoutVars>
          <dgm:bulletEnabled val="1"/>
        </dgm:presLayoutVars>
      </dgm:prSet>
      <dgm:spPr/>
      <dgm:t>
        <a:bodyPr/>
        <a:lstStyle/>
        <a:p>
          <a:endParaRPr lang="es-ES_tradnl"/>
        </a:p>
      </dgm:t>
    </dgm:pt>
    <dgm:pt modelId="{FE9E045B-94C9-4F4C-B293-C0842D49865D}" type="pres">
      <dgm:prSet presAssocID="{6AFBF93F-8B38-CE41-BDB4-774C252AFEE3}" presName="ThreeConn_1-2" presStyleLbl="fgAccFollowNode1" presStyleIdx="0" presStyleCnt="2">
        <dgm:presLayoutVars>
          <dgm:bulletEnabled val="1"/>
        </dgm:presLayoutVars>
      </dgm:prSet>
      <dgm:spPr/>
      <dgm:t>
        <a:bodyPr/>
        <a:lstStyle/>
        <a:p>
          <a:endParaRPr lang="es-ES_tradnl"/>
        </a:p>
      </dgm:t>
    </dgm:pt>
    <dgm:pt modelId="{2651FBEC-323A-424B-893D-CC912DB5DC76}" type="pres">
      <dgm:prSet presAssocID="{6AFBF93F-8B38-CE41-BDB4-774C252AFEE3}" presName="ThreeConn_2-3" presStyleLbl="fgAccFollowNode1" presStyleIdx="1" presStyleCnt="2">
        <dgm:presLayoutVars>
          <dgm:bulletEnabled val="1"/>
        </dgm:presLayoutVars>
      </dgm:prSet>
      <dgm:spPr/>
      <dgm:t>
        <a:bodyPr/>
        <a:lstStyle/>
        <a:p>
          <a:endParaRPr lang="es-ES_tradnl"/>
        </a:p>
      </dgm:t>
    </dgm:pt>
    <dgm:pt modelId="{1E0D9917-25BF-4A3F-AE47-7AC8C93FDCA1}" type="pres">
      <dgm:prSet presAssocID="{6AFBF93F-8B38-CE41-BDB4-774C252AFEE3}" presName="ThreeNodes_1_text" presStyleLbl="node1" presStyleIdx="2" presStyleCnt="3">
        <dgm:presLayoutVars>
          <dgm:bulletEnabled val="1"/>
        </dgm:presLayoutVars>
      </dgm:prSet>
      <dgm:spPr/>
      <dgm:t>
        <a:bodyPr/>
        <a:lstStyle/>
        <a:p>
          <a:endParaRPr lang="es-ES_tradnl"/>
        </a:p>
      </dgm:t>
    </dgm:pt>
    <dgm:pt modelId="{36A12700-826B-489B-ADD3-2A9B9D4E7636}" type="pres">
      <dgm:prSet presAssocID="{6AFBF93F-8B38-CE41-BDB4-774C252AFEE3}" presName="ThreeNodes_2_text" presStyleLbl="node1" presStyleIdx="2" presStyleCnt="3">
        <dgm:presLayoutVars>
          <dgm:bulletEnabled val="1"/>
        </dgm:presLayoutVars>
      </dgm:prSet>
      <dgm:spPr/>
      <dgm:t>
        <a:bodyPr/>
        <a:lstStyle/>
        <a:p>
          <a:endParaRPr lang="es-ES_tradnl"/>
        </a:p>
      </dgm:t>
    </dgm:pt>
    <dgm:pt modelId="{1485EB5C-9106-4DF8-9634-B1BD355EE885}" type="pres">
      <dgm:prSet presAssocID="{6AFBF93F-8B38-CE41-BDB4-774C252AFEE3}" presName="ThreeNodes_3_text" presStyleLbl="node1" presStyleIdx="2" presStyleCnt="3">
        <dgm:presLayoutVars>
          <dgm:bulletEnabled val="1"/>
        </dgm:presLayoutVars>
      </dgm:prSet>
      <dgm:spPr/>
      <dgm:t>
        <a:bodyPr/>
        <a:lstStyle/>
        <a:p>
          <a:endParaRPr lang="es-ES_tradnl"/>
        </a:p>
      </dgm:t>
    </dgm:pt>
  </dgm:ptLst>
  <dgm:cxnLst>
    <dgm:cxn modelId="{BF48FBC6-B3D3-4AB0-A1A1-68F4920F83FC}" type="presOf" srcId="{35EFCEEC-BC47-7342-B9AB-C739CF029F3E}" destId="{1E0D9917-25BF-4A3F-AE47-7AC8C93FDCA1}" srcOrd="1" destOrd="0" presId="urn:microsoft.com/office/officeart/2005/8/layout/vProcess5"/>
    <dgm:cxn modelId="{C9FBAF07-0DC4-426C-BBA2-62ED380E1DF0}" type="presOf" srcId="{F079DF66-386C-A94F-AEC5-BF5B28A85E5D}" destId="{FE9E045B-94C9-4F4C-B293-C0842D49865D}" srcOrd="0" destOrd="0" presId="urn:microsoft.com/office/officeart/2005/8/layout/vProcess5"/>
    <dgm:cxn modelId="{A2BD37AA-6924-FC4F-A1C1-CD448E235127}" srcId="{6AFBF93F-8B38-CE41-BDB4-774C252AFEE3}" destId="{9E3FF388-9A10-4541-B9D3-C3B1F5CB0AFA}" srcOrd="2" destOrd="0" parTransId="{F0E51662-6D92-F74D-88EE-D58B2D2BF715}" sibTransId="{865EDF7E-9D63-A147-B843-998C7B534E85}"/>
    <dgm:cxn modelId="{38F7CB94-DED5-C143-8EC7-6279042FB1A4}" srcId="{6AFBF93F-8B38-CE41-BDB4-774C252AFEE3}" destId="{35EFCEEC-BC47-7342-B9AB-C739CF029F3E}" srcOrd="0" destOrd="0" parTransId="{5DBD6B35-6DD8-C94F-962B-DB1983E05DB9}" sibTransId="{F079DF66-386C-A94F-AEC5-BF5B28A85E5D}"/>
    <dgm:cxn modelId="{D5EAD8B4-1AB2-4CD2-9852-75234FA644FC}" type="presOf" srcId="{83FF12F1-24FE-D24F-A9A4-A0C3284CCFDE}" destId="{2651FBEC-323A-424B-893D-CC912DB5DC76}" srcOrd="0" destOrd="0" presId="urn:microsoft.com/office/officeart/2005/8/layout/vProcess5"/>
    <dgm:cxn modelId="{9E1BECFA-AD1F-4140-9E20-49C804258EB0}" type="presOf" srcId="{9E3FF388-9A10-4541-B9D3-C3B1F5CB0AFA}" destId="{1485EB5C-9106-4DF8-9634-B1BD355EE885}" srcOrd="1" destOrd="0" presId="urn:microsoft.com/office/officeart/2005/8/layout/vProcess5"/>
    <dgm:cxn modelId="{EE01BAB2-FA93-46CD-A167-638F768F92E0}" type="presOf" srcId="{6AFBF93F-8B38-CE41-BDB4-774C252AFEE3}" destId="{2AEE1D92-0C3A-4F0D-BD7A-3EDBC61B7FB4}" srcOrd="0" destOrd="0" presId="urn:microsoft.com/office/officeart/2005/8/layout/vProcess5"/>
    <dgm:cxn modelId="{2B1B7983-6E4F-4F72-A695-D870D0F8AB35}" type="presOf" srcId="{9E3FF388-9A10-4541-B9D3-C3B1F5CB0AFA}" destId="{85AB07A8-4060-4FCB-87F0-72827069F834}" srcOrd="0" destOrd="0" presId="urn:microsoft.com/office/officeart/2005/8/layout/vProcess5"/>
    <dgm:cxn modelId="{F4670BE7-FB66-224B-96F5-BD66F51F20A7}" srcId="{6AFBF93F-8B38-CE41-BDB4-774C252AFEE3}" destId="{E67AF01F-B178-B44B-815A-8E63180F0BB0}" srcOrd="1" destOrd="0" parTransId="{579276F3-D697-0549-8A2D-568C00155A68}" sibTransId="{83FF12F1-24FE-D24F-A9A4-A0C3284CCFDE}"/>
    <dgm:cxn modelId="{61F06ECE-5981-4215-B06B-628A7C32BA5B}" type="presOf" srcId="{E67AF01F-B178-B44B-815A-8E63180F0BB0}" destId="{36A12700-826B-489B-ADD3-2A9B9D4E7636}" srcOrd="1" destOrd="0" presId="urn:microsoft.com/office/officeart/2005/8/layout/vProcess5"/>
    <dgm:cxn modelId="{316D1E4B-3274-4B81-B0B3-B9350AE39930}" type="presOf" srcId="{E67AF01F-B178-B44B-815A-8E63180F0BB0}" destId="{0C8320EA-A4FF-47F1-AEBB-46528DDC372B}" srcOrd="0" destOrd="0" presId="urn:microsoft.com/office/officeart/2005/8/layout/vProcess5"/>
    <dgm:cxn modelId="{156C3138-2135-45A2-A7EE-6F6CC6DD2D14}" type="presOf" srcId="{35EFCEEC-BC47-7342-B9AB-C739CF029F3E}" destId="{C5618FCB-0537-443F-81EE-6A1268C76232}" srcOrd="0" destOrd="0" presId="urn:microsoft.com/office/officeart/2005/8/layout/vProcess5"/>
    <dgm:cxn modelId="{1BAD0207-1181-4901-82CF-F1E49D2F7137}" type="presParOf" srcId="{2AEE1D92-0C3A-4F0D-BD7A-3EDBC61B7FB4}" destId="{4DC3BF14-A347-4F65-B1BD-1D77268AE7CC}" srcOrd="0" destOrd="0" presId="urn:microsoft.com/office/officeart/2005/8/layout/vProcess5"/>
    <dgm:cxn modelId="{9B3A991F-4A75-4010-A360-560092D1AB01}" type="presParOf" srcId="{2AEE1D92-0C3A-4F0D-BD7A-3EDBC61B7FB4}" destId="{C5618FCB-0537-443F-81EE-6A1268C76232}" srcOrd="1" destOrd="0" presId="urn:microsoft.com/office/officeart/2005/8/layout/vProcess5"/>
    <dgm:cxn modelId="{6DFE4606-3251-48D9-92F0-CE74762931DA}" type="presParOf" srcId="{2AEE1D92-0C3A-4F0D-BD7A-3EDBC61B7FB4}" destId="{0C8320EA-A4FF-47F1-AEBB-46528DDC372B}" srcOrd="2" destOrd="0" presId="urn:microsoft.com/office/officeart/2005/8/layout/vProcess5"/>
    <dgm:cxn modelId="{BB3667D0-BE40-4BEB-9B9C-1E8A11CDE0F0}" type="presParOf" srcId="{2AEE1D92-0C3A-4F0D-BD7A-3EDBC61B7FB4}" destId="{85AB07A8-4060-4FCB-87F0-72827069F834}" srcOrd="3" destOrd="0" presId="urn:microsoft.com/office/officeart/2005/8/layout/vProcess5"/>
    <dgm:cxn modelId="{B6B0D1D1-8970-4398-B47B-04A5157FE391}" type="presParOf" srcId="{2AEE1D92-0C3A-4F0D-BD7A-3EDBC61B7FB4}" destId="{FE9E045B-94C9-4F4C-B293-C0842D49865D}" srcOrd="4" destOrd="0" presId="urn:microsoft.com/office/officeart/2005/8/layout/vProcess5"/>
    <dgm:cxn modelId="{789C9E7A-00B5-48DF-8658-F57919DC7299}" type="presParOf" srcId="{2AEE1D92-0C3A-4F0D-BD7A-3EDBC61B7FB4}" destId="{2651FBEC-323A-424B-893D-CC912DB5DC76}" srcOrd="5" destOrd="0" presId="urn:microsoft.com/office/officeart/2005/8/layout/vProcess5"/>
    <dgm:cxn modelId="{123FCBBD-F6AB-4498-8BAE-3064411972A9}" type="presParOf" srcId="{2AEE1D92-0C3A-4F0D-BD7A-3EDBC61B7FB4}" destId="{1E0D9917-25BF-4A3F-AE47-7AC8C93FDCA1}" srcOrd="6" destOrd="0" presId="urn:microsoft.com/office/officeart/2005/8/layout/vProcess5"/>
    <dgm:cxn modelId="{787B338D-10D9-4A6A-AE2E-91DFC1EA0249}" type="presParOf" srcId="{2AEE1D92-0C3A-4F0D-BD7A-3EDBC61B7FB4}" destId="{36A12700-826B-489B-ADD3-2A9B9D4E7636}" srcOrd="7" destOrd="0" presId="urn:microsoft.com/office/officeart/2005/8/layout/vProcess5"/>
    <dgm:cxn modelId="{E52F3A8C-1A25-495D-9A48-A5DFF63B9690}" type="presParOf" srcId="{2AEE1D92-0C3A-4F0D-BD7A-3EDBC61B7FB4}" destId="{1485EB5C-9106-4DF8-9634-B1BD355EE88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0AD33C-F97A-9F4D-8A68-086057F52943}" type="doc">
      <dgm:prSet loTypeId="urn:microsoft.com/office/officeart/2005/8/layout/hList3" loCatId="" qsTypeId="urn:microsoft.com/office/officeart/2005/8/quickstyle/simple1" qsCatId="simple" csTypeId="urn:microsoft.com/office/officeart/2005/8/colors/accent2_5" csCatId="accent2" phldr="1"/>
      <dgm:spPr/>
      <dgm:t>
        <a:bodyPr/>
        <a:lstStyle/>
        <a:p>
          <a:endParaRPr lang="en-US"/>
        </a:p>
      </dgm:t>
    </dgm:pt>
    <dgm:pt modelId="{D9A82735-339E-4247-9C25-6432E347FB88}">
      <dgm:prSet phldrT="[Text]" custT="1"/>
      <dgm:spPr/>
      <dgm:t>
        <a:bodyPr/>
        <a:lstStyle/>
        <a:p>
          <a:r>
            <a:rPr lang="en-US" sz="1800" b="1" dirty="0" err="1"/>
            <a:t>Discriminación</a:t>
          </a:r>
          <a:r>
            <a:rPr lang="en-US" sz="1800" b="1" dirty="0"/>
            <a:t> contra las </a:t>
          </a:r>
          <a:r>
            <a:rPr lang="en-US" sz="1800" b="1" dirty="0" err="1"/>
            <a:t>mujeres</a:t>
          </a:r>
          <a:r>
            <a:rPr lang="en-US" sz="1800" b="1" dirty="0"/>
            <a:t>:</a:t>
          </a:r>
          <a:endParaRPr lang="en-US" sz="1050" dirty="0"/>
        </a:p>
        <a:p>
          <a:r>
            <a:rPr lang="en-US" sz="1600" dirty="0"/>
            <a:t>“</a:t>
          </a:r>
          <a:r>
            <a:rPr lang="en-US" sz="1600" dirty="0">
              <a:latin typeface="Arial" panose="020B0604020202020204" pitchFamily="34" charset="0"/>
            </a:rPr>
            <a:t>Toda </a:t>
          </a:r>
          <a:r>
            <a:rPr lang="en-US" sz="1600" b="1" dirty="0" err="1">
              <a:latin typeface="Arial" panose="020B0604020202020204" pitchFamily="34" charset="0"/>
            </a:rPr>
            <a:t>distinción</a:t>
          </a:r>
          <a:r>
            <a:rPr lang="en-US" sz="1600" b="1" dirty="0">
              <a:latin typeface="Arial" panose="020B0604020202020204" pitchFamily="34" charset="0"/>
            </a:rPr>
            <a:t>, </a:t>
          </a:r>
          <a:r>
            <a:rPr lang="en-US" sz="1600" b="1" dirty="0" err="1">
              <a:latin typeface="Arial" panose="020B0604020202020204" pitchFamily="34" charset="0"/>
            </a:rPr>
            <a:t>exclusión</a:t>
          </a:r>
          <a:r>
            <a:rPr lang="en-US" sz="1600" b="1" dirty="0">
              <a:latin typeface="Arial" panose="020B0604020202020204" pitchFamily="34" charset="0"/>
            </a:rPr>
            <a:t> o </a:t>
          </a:r>
          <a:r>
            <a:rPr lang="en-US" sz="1600" b="1" dirty="0" err="1">
              <a:latin typeface="Arial" panose="020B0604020202020204" pitchFamily="34" charset="0"/>
            </a:rPr>
            <a:t>restricción</a:t>
          </a:r>
          <a:r>
            <a:rPr lang="en-US" sz="1600" b="1" dirty="0">
              <a:latin typeface="Arial" panose="020B0604020202020204" pitchFamily="34" charset="0"/>
            </a:rPr>
            <a:t> </a:t>
          </a:r>
          <a:r>
            <a:rPr lang="en-US" sz="1600" b="1" dirty="0" err="1">
              <a:latin typeface="Arial" panose="020B0604020202020204" pitchFamily="34" charset="0"/>
            </a:rPr>
            <a:t>basada</a:t>
          </a:r>
          <a:r>
            <a:rPr lang="en-US" sz="1600" b="1" dirty="0">
              <a:latin typeface="Arial" panose="020B0604020202020204" pitchFamily="34" charset="0"/>
            </a:rPr>
            <a:t> </a:t>
          </a:r>
          <a:r>
            <a:rPr lang="en-US" sz="1600" b="1" dirty="0" err="1">
              <a:latin typeface="Arial" panose="020B0604020202020204" pitchFamily="34" charset="0"/>
            </a:rPr>
            <a:t>en</a:t>
          </a:r>
          <a:r>
            <a:rPr lang="en-US" sz="1600" b="1" dirty="0">
              <a:latin typeface="Arial" panose="020B0604020202020204" pitchFamily="34" charset="0"/>
            </a:rPr>
            <a:t> el </a:t>
          </a:r>
          <a:r>
            <a:rPr lang="en-US" sz="1600" b="1" dirty="0" err="1">
              <a:latin typeface="Arial" panose="020B0604020202020204" pitchFamily="34" charset="0"/>
            </a:rPr>
            <a:t>sexo</a:t>
          </a:r>
          <a:r>
            <a:rPr lang="en-US" sz="1600" b="1" dirty="0">
              <a:latin typeface="Arial" panose="020B0604020202020204" pitchFamily="34" charset="0"/>
            </a:rPr>
            <a:t> </a:t>
          </a:r>
          <a:r>
            <a:rPr lang="en-US" sz="1600" dirty="0">
              <a:latin typeface="Arial" panose="020B0604020202020204" pitchFamily="34" charset="0"/>
            </a:rPr>
            <a:t>que </a:t>
          </a:r>
          <a:r>
            <a:rPr lang="en-US" sz="1600" dirty="0" err="1">
              <a:latin typeface="Arial" panose="020B0604020202020204" pitchFamily="34" charset="0"/>
            </a:rPr>
            <a:t>tenga</a:t>
          </a:r>
          <a:r>
            <a:rPr lang="en-US" sz="1600" dirty="0">
              <a:latin typeface="Arial" panose="020B0604020202020204" pitchFamily="34" charset="0"/>
            </a:rPr>
            <a:t> por </a:t>
          </a:r>
          <a:r>
            <a:rPr lang="en-US" sz="1600" dirty="0" err="1">
              <a:latin typeface="Arial" panose="020B0604020202020204" pitchFamily="34" charset="0"/>
            </a:rPr>
            <a:t>objeto</a:t>
          </a:r>
          <a:r>
            <a:rPr lang="en-US" sz="1600" dirty="0">
              <a:latin typeface="Arial" panose="020B0604020202020204" pitchFamily="34" charset="0"/>
            </a:rPr>
            <a:t> o </a:t>
          </a:r>
          <a:r>
            <a:rPr lang="en-US" sz="1600" dirty="0" err="1">
              <a:latin typeface="Arial" panose="020B0604020202020204" pitchFamily="34" charset="0"/>
            </a:rPr>
            <a:t>resultado</a:t>
          </a:r>
          <a:r>
            <a:rPr lang="en-US" sz="1600" dirty="0">
              <a:latin typeface="Arial" panose="020B0604020202020204" pitchFamily="34" charset="0"/>
            </a:rPr>
            <a:t> </a:t>
          </a:r>
          <a:r>
            <a:rPr lang="en-US" sz="1600" b="1" dirty="0" err="1">
              <a:latin typeface="Arial" panose="020B0604020202020204" pitchFamily="34" charset="0"/>
            </a:rPr>
            <a:t>menoscabar</a:t>
          </a:r>
          <a:r>
            <a:rPr lang="en-US" sz="1600" b="1" dirty="0">
              <a:latin typeface="Arial" panose="020B0604020202020204" pitchFamily="34" charset="0"/>
            </a:rPr>
            <a:t> o </a:t>
          </a:r>
          <a:r>
            <a:rPr lang="en-US" sz="1600" b="1" dirty="0" err="1">
              <a:latin typeface="Arial" panose="020B0604020202020204" pitchFamily="34" charset="0"/>
            </a:rPr>
            <a:t>anular</a:t>
          </a:r>
          <a:r>
            <a:rPr lang="en-US" sz="1600" b="1" dirty="0">
              <a:latin typeface="Arial" panose="020B0604020202020204" pitchFamily="34" charset="0"/>
            </a:rPr>
            <a:t> el </a:t>
          </a:r>
          <a:r>
            <a:rPr lang="en-US" sz="1600" b="1" dirty="0" err="1">
              <a:latin typeface="Arial" panose="020B0604020202020204" pitchFamily="34" charset="0"/>
            </a:rPr>
            <a:t>reconocimiento</a:t>
          </a:r>
          <a:r>
            <a:rPr lang="en-US" sz="1600" b="1" dirty="0">
              <a:latin typeface="Arial" panose="020B0604020202020204" pitchFamily="34" charset="0"/>
            </a:rPr>
            <a:t>, </a:t>
          </a:r>
          <a:r>
            <a:rPr lang="en-US" sz="1600" b="1" dirty="0" err="1">
              <a:latin typeface="Arial" panose="020B0604020202020204" pitchFamily="34" charset="0"/>
            </a:rPr>
            <a:t>goce</a:t>
          </a:r>
          <a:r>
            <a:rPr lang="en-US" sz="1600" b="1" dirty="0">
              <a:latin typeface="Arial" panose="020B0604020202020204" pitchFamily="34" charset="0"/>
            </a:rPr>
            <a:t> o </a:t>
          </a:r>
          <a:r>
            <a:rPr lang="en-US" sz="1600" b="1" dirty="0" err="1">
              <a:latin typeface="Arial" panose="020B0604020202020204" pitchFamily="34" charset="0"/>
            </a:rPr>
            <a:t>ejercicio</a:t>
          </a:r>
          <a:r>
            <a:rPr lang="en-US" sz="1600" b="1" dirty="0">
              <a:latin typeface="Arial" panose="020B0604020202020204" pitchFamily="34" charset="0"/>
            </a:rPr>
            <a:t> por la </a:t>
          </a:r>
          <a:r>
            <a:rPr lang="en-US" sz="1600" b="1" dirty="0" err="1">
              <a:latin typeface="Arial" panose="020B0604020202020204" pitchFamily="34" charset="0"/>
            </a:rPr>
            <a:t>mujer</a:t>
          </a:r>
          <a:r>
            <a:rPr lang="en-US" sz="1600" dirty="0">
              <a:latin typeface="Arial" panose="020B0604020202020204" pitchFamily="34" charset="0"/>
            </a:rPr>
            <a:t>, </a:t>
          </a:r>
          <a:r>
            <a:rPr lang="en-US" sz="1600" dirty="0" err="1">
              <a:latin typeface="Arial" panose="020B0604020202020204" pitchFamily="34" charset="0"/>
            </a:rPr>
            <a:t>independientemente</a:t>
          </a:r>
          <a:r>
            <a:rPr lang="en-US" sz="1600" dirty="0">
              <a:latin typeface="Arial" panose="020B0604020202020204" pitchFamily="34" charset="0"/>
            </a:rPr>
            <a:t> de </a:t>
          </a:r>
          <a:r>
            <a:rPr lang="en-US" sz="1600" dirty="0" err="1">
              <a:latin typeface="Arial" panose="020B0604020202020204" pitchFamily="34" charset="0"/>
            </a:rPr>
            <a:t>su</a:t>
          </a:r>
          <a:r>
            <a:rPr lang="en-US" sz="1600" dirty="0">
              <a:latin typeface="Arial" panose="020B0604020202020204" pitchFamily="34" charset="0"/>
            </a:rPr>
            <a:t> </a:t>
          </a:r>
          <a:r>
            <a:rPr lang="en-US" sz="1600" dirty="0" err="1">
              <a:latin typeface="Arial" panose="020B0604020202020204" pitchFamily="34" charset="0"/>
            </a:rPr>
            <a:t>estado</a:t>
          </a:r>
          <a:r>
            <a:rPr lang="en-US" sz="1600" dirty="0">
              <a:latin typeface="Arial" panose="020B0604020202020204" pitchFamily="34" charset="0"/>
            </a:rPr>
            <a:t> civil, </a:t>
          </a:r>
          <a:r>
            <a:rPr lang="en-US" sz="1600" dirty="0" err="1">
              <a:latin typeface="Arial" panose="020B0604020202020204" pitchFamily="34" charset="0"/>
            </a:rPr>
            <a:t>sobre</a:t>
          </a:r>
          <a:r>
            <a:rPr lang="en-US" sz="1600" dirty="0">
              <a:latin typeface="Arial" panose="020B0604020202020204" pitchFamily="34" charset="0"/>
            </a:rPr>
            <a:t> la base de la </a:t>
          </a:r>
          <a:r>
            <a:rPr lang="en-US" sz="1600" dirty="0" err="1">
              <a:latin typeface="Arial" panose="020B0604020202020204" pitchFamily="34" charset="0"/>
            </a:rPr>
            <a:t>igualdad</a:t>
          </a:r>
          <a:r>
            <a:rPr lang="en-US" sz="1600" dirty="0">
              <a:latin typeface="Arial" panose="020B0604020202020204" pitchFamily="34" charset="0"/>
            </a:rPr>
            <a:t> del hombre y la </a:t>
          </a:r>
          <a:r>
            <a:rPr lang="en-US" sz="1600" dirty="0" err="1">
              <a:latin typeface="Arial" panose="020B0604020202020204" pitchFamily="34" charset="0"/>
            </a:rPr>
            <a:t>mujer</a:t>
          </a:r>
          <a:r>
            <a:rPr lang="en-US" sz="1600" dirty="0">
              <a:latin typeface="Arial" panose="020B0604020202020204" pitchFamily="34" charset="0"/>
            </a:rPr>
            <a:t>, de los derechos </a:t>
          </a:r>
          <a:r>
            <a:rPr lang="en-US" sz="1600" dirty="0" err="1">
              <a:latin typeface="Arial" panose="020B0604020202020204" pitchFamily="34" charset="0"/>
            </a:rPr>
            <a:t>humanos</a:t>
          </a:r>
          <a:r>
            <a:rPr lang="en-US" sz="1600" dirty="0">
              <a:latin typeface="Arial" panose="020B0604020202020204" pitchFamily="34" charset="0"/>
            </a:rPr>
            <a:t> y las </a:t>
          </a:r>
          <a:r>
            <a:rPr lang="en-US" sz="1600" dirty="0" err="1">
              <a:latin typeface="Arial" panose="020B0604020202020204" pitchFamily="34" charset="0"/>
            </a:rPr>
            <a:t>libertades</a:t>
          </a:r>
          <a:r>
            <a:rPr lang="en-US" sz="1600" dirty="0">
              <a:latin typeface="Arial" panose="020B0604020202020204" pitchFamily="34" charset="0"/>
            </a:rPr>
            <a:t> </a:t>
          </a:r>
          <a:r>
            <a:rPr lang="en-US" sz="1600" dirty="0" err="1">
              <a:latin typeface="Arial" panose="020B0604020202020204" pitchFamily="34" charset="0"/>
            </a:rPr>
            <a:t>fundamentales</a:t>
          </a:r>
          <a:r>
            <a:rPr lang="en-US" sz="1600" dirty="0">
              <a:latin typeface="Arial" panose="020B0604020202020204" pitchFamily="34" charset="0"/>
            </a:rPr>
            <a:t> </a:t>
          </a:r>
          <a:r>
            <a:rPr lang="en-US" sz="1600" dirty="0" err="1">
              <a:latin typeface="Arial" panose="020B0604020202020204" pitchFamily="34" charset="0"/>
            </a:rPr>
            <a:t>en</a:t>
          </a:r>
          <a:r>
            <a:rPr lang="en-US" sz="1600" dirty="0">
              <a:latin typeface="Arial" panose="020B0604020202020204" pitchFamily="34" charset="0"/>
            </a:rPr>
            <a:t> las </a:t>
          </a:r>
          <a:r>
            <a:rPr lang="en-US" sz="1600" dirty="0" err="1">
              <a:latin typeface="Arial" panose="020B0604020202020204" pitchFamily="34" charset="0"/>
            </a:rPr>
            <a:t>esferas</a:t>
          </a:r>
          <a:r>
            <a:rPr lang="en-US" sz="1600" dirty="0">
              <a:latin typeface="Arial" panose="020B0604020202020204" pitchFamily="34" charset="0"/>
            </a:rPr>
            <a:t> </a:t>
          </a:r>
          <a:r>
            <a:rPr lang="en-US" sz="1600" dirty="0" err="1">
              <a:latin typeface="Arial" panose="020B0604020202020204" pitchFamily="34" charset="0"/>
            </a:rPr>
            <a:t>política</a:t>
          </a:r>
          <a:r>
            <a:rPr lang="en-US" sz="1600" dirty="0">
              <a:latin typeface="Arial" panose="020B0604020202020204" pitchFamily="34" charset="0"/>
            </a:rPr>
            <a:t>, </a:t>
          </a:r>
          <a:r>
            <a:rPr lang="en-US" sz="1600" dirty="0" err="1">
              <a:latin typeface="Arial" panose="020B0604020202020204" pitchFamily="34" charset="0"/>
            </a:rPr>
            <a:t>económica</a:t>
          </a:r>
          <a:r>
            <a:rPr lang="en-US" sz="1600" dirty="0">
              <a:latin typeface="Arial" panose="020B0604020202020204" pitchFamily="34" charset="0"/>
            </a:rPr>
            <a:t>, social, cultural y civil o </a:t>
          </a:r>
          <a:r>
            <a:rPr lang="en-US" sz="1600" dirty="0" err="1">
              <a:latin typeface="Arial" panose="020B0604020202020204" pitchFamily="34" charset="0"/>
            </a:rPr>
            <a:t>en</a:t>
          </a:r>
          <a:r>
            <a:rPr lang="en-US" sz="1600" dirty="0">
              <a:latin typeface="Arial" panose="020B0604020202020204" pitchFamily="34" charset="0"/>
            </a:rPr>
            <a:t> </a:t>
          </a:r>
          <a:r>
            <a:rPr lang="en-US" sz="1600" dirty="0" err="1">
              <a:latin typeface="Arial" panose="020B0604020202020204" pitchFamily="34" charset="0"/>
            </a:rPr>
            <a:t>cualquier</a:t>
          </a:r>
          <a:r>
            <a:rPr lang="en-US" sz="1600" dirty="0">
              <a:latin typeface="Arial" panose="020B0604020202020204" pitchFamily="34" charset="0"/>
            </a:rPr>
            <a:t> </a:t>
          </a:r>
          <a:r>
            <a:rPr lang="en-US" sz="1600" dirty="0" err="1">
              <a:latin typeface="Arial" panose="020B0604020202020204" pitchFamily="34" charset="0"/>
            </a:rPr>
            <a:t>otra</a:t>
          </a:r>
          <a:r>
            <a:rPr lang="en-US" sz="1600" dirty="0">
              <a:latin typeface="Arial" panose="020B0604020202020204" pitchFamily="34" charset="0"/>
            </a:rPr>
            <a:t> </a:t>
          </a:r>
          <a:r>
            <a:rPr lang="en-US" sz="1600" dirty="0" err="1">
              <a:latin typeface="Arial" panose="020B0604020202020204" pitchFamily="34" charset="0"/>
            </a:rPr>
            <a:t>esfera</a:t>
          </a:r>
          <a:r>
            <a:rPr lang="en-US" sz="1600" dirty="0">
              <a:latin typeface="Arial" panose="020B0604020202020204" pitchFamily="34" charset="0"/>
            </a:rPr>
            <a:t>.” </a:t>
          </a:r>
        </a:p>
        <a:p>
          <a:r>
            <a:rPr lang="en-US" sz="1600" dirty="0">
              <a:latin typeface="Arial" panose="020B0604020202020204" pitchFamily="34" charset="0"/>
            </a:rPr>
            <a:t>CEDAW, </a:t>
          </a:r>
          <a:r>
            <a:rPr lang="en-US" sz="1600" dirty="0" err="1">
              <a:latin typeface="Arial" panose="020B0604020202020204" pitchFamily="34" charset="0"/>
            </a:rPr>
            <a:t>artículo</a:t>
          </a:r>
          <a:r>
            <a:rPr lang="en-US" sz="1600" dirty="0">
              <a:latin typeface="Arial" panose="020B0604020202020204" pitchFamily="34" charset="0"/>
            </a:rPr>
            <a:t> 1</a:t>
          </a:r>
          <a:endParaRPr lang="en-US" sz="1600" dirty="0"/>
        </a:p>
      </dgm:t>
    </dgm:pt>
    <dgm:pt modelId="{CB0D5E7D-1D4A-1B46-9003-835BE4A983A1}" type="parTrans" cxnId="{DC74317F-382D-8140-95E0-CACA5CA27715}">
      <dgm:prSet/>
      <dgm:spPr/>
      <dgm:t>
        <a:bodyPr/>
        <a:lstStyle/>
        <a:p>
          <a:endParaRPr lang="en-US" sz="1200"/>
        </a:p>
      </dgm:t>
    </dgm:pt>
    <dgm:pt modelId="{9C647B83-EB3F-744B-B2CA-476104C6E8A3}" type="sibTrans" cxnId="{DC74317F-382D-8140-95E0-CACA5CA27715}">
      <dgm:prSet/>
      <dgm:spPr/>
      <dgm:t>
        <a:bodyPr/>
        <a:lstStyle/>
        <a:p>
          <a:endParaRPr lang="en-US" sz="1200"/>
        </a:p>
      </dgm:t>
    </dgm:pt>
    <dgm:pt modelId="{B3F741D3-5E20-6745-81DA-EE6217185ECA}">
      <dgm:prSet phldrT="[Text]" custT="1"/>
      <dgm:spPr/>
      <dgm:t>
        <a:bodyPr/>
        <a:lstStyle/>
        <a:p>
          <a:pPr>
            <a:buFont typeface="Arial" panose="020B0604020202020204" pitchFamily="34" charset="0"/>
            <a:buChar char="•"/>
          </a:pPr>
          <a:r>
            <a:rPr lang="en-US" sz="1800" dirty="0">
              <a:latin typeface="Arial" panose="020B0604020202020204" pitchFamily="34" charset="0"/>
            </a:rPr>
            <a:t>Viola los </a:t>
          </a:r>
          <a:r>
            <a:rPr lang="en-US" sz="1800" dirty="0" err="1">
              <a:latin typeface="Arial" panose="020B0604020202020204" pitchFamily="34" charset="0"/>
            </a:rPr>
            <a:t>principios</a:t>
          </a:r>
          <a:r>
            <a:rPr lang="en-US" sz="1800" dirty="0">
              <a:latin typeface="Arial" panose="020B0604020202020204" pitchFamily="34" charset="0"/>
            </a:rPr>
            <a:t> de la </a:t>
          </a:r>
          <a:r>
            <a:rPr lang="en-US" sz="1800" dirty="0" err="1">
              <a:latin typeface="Arial" panose="020B0604020202020204" pitchFamily="34" charset="0"/>
            </a:rPr>
            <a:t>igualdad</a:t>
          </a:r>
          <a:r>
            <a:rPr lang="en-US" sz="1800" dirty="0">
              <a:latin typeface="Arial" panose="020B0604020202020204" pitchFamily="34" charset="0"/>
            </a:rPr>
            <a:t> de derechos y del </a:t>
          </a:r>
          <a:r>
            <a:rPr lang="en-US" sz="1800" dirty="0" err="1">
              <a:latin typeface="Arial" panose="020B0604020202020204" pitchFamily="34" charset="0"/>
            </a:rPr>
            <a:t>respeto</a:t>
          </a:r>
          <a:r>
            <a:rPr lang="en-US" sz="1800" dirty="0">
              <a:latin typeface="Arial" panose="020B0604020202020204" pitchFamily="34" charset="0"/>
            </a:rPr>
            <a:t> de la </a:t>
          </a:r>
          <a:r>
            <a:rPr lang="en-US" sz="1800" dirty="0" err="1">
              <a:latin typeface="Arial" panose="020B0604020202020204" pitchFamily="34" charset="0"/>
            </a:rPr>
            <a:t>dignidad</a:t>
          </a:r>
          <a:r>
            <a:rPr lang="en-US" sz="1800" dirty="0">
              <a:latin typeface="Arial" panose="020B0604020202020204" pitchFamily="34" charset="0"/>
            </a:rPr>
            <a:t> </a:t>
          </a:r>
          <a:r>
            <a:rPr lang="en-US" sz="1800" dirty="0" err="1">
              <a:latin typeface="Arial" panose="020B0604020202020204" pitchFamily="34" charset="0"/>
            </a:rPr>
            <a:t>humana</a:t>
          </a:r>
          <a:endParaRPr lang="en-US" sz="1800" dirty="0"/>
        </a:p>
      </dgm:t>
    </dgm:pt>
    <dgm:pt modelId="{2C86F94D-06D4-554B-9ED9-9E082E770957}" type="parTrans" cxnId="{3201CCAE-1424-2A4F-9D33-0C11D0670502}">
      <dgm:prSet/>
      <dgm:spPr/>
      <dgm:t>
        <a:bodyPr/>
        <a:lstStyle/>
        <a:p>
          <a:endParaRPr lang="en-US" sz="1200"/>
        </a:p>
      </dgm:t>
    </dgm:pt>
    <dgm:pt modelId="{02642419-A64D-9449-96AE-8EBADD2CCCC6}" type="sibTrans" cxnId="{3201CCAE-1424-2A4F-9D33-0C11D0670502}">
      <dgm:prSet/>
      <dgm:spPr/>
      <dgm:t>
        <a:bodyPr/>
        <a:lstStyle/>
        <a:p>
          <a:endParaRPr lang="en-US" sz="1200"/>
        </a:p>
      </dgm:t>
    </dgm:pt>
    <dgm:pt modelId="{E7F7CD49-E177-B246-9797-6B0178DBA2B0}">
      <dgm:prSet custT="1"/>
      <dgm:spPr/>
      <dgm:t>
        <a:bodyPr/>
        <a:lstStyle/>
        <a:p>
          <a:r>
            <a:rPr lang="en-US" sz="1600" dirty="0" err="1">
              <a:latin typeface="Arial" panose="020B0604020202020204" pitchFamily="34" charset="0"/>
            </a:rPr>
            <a:t>Dificulta</a:t>
          </a:r>
          <a:r>
            <a:rPr lang="en-US" sz="1600" dirty="0">
              <a:latin typeface="Arial" panose="020B0604020202020204" pitchFamily="34" charset="0"/>
            </a:rPr>
            <a:t> la </a:t>
          </a:r>
          <a:r>
            <a:rPr lang="en-US" sz="1600" dirty="0" err="1">
              <a:latin typeface="Arial" panose="020B0604020202020204" pitchFamily="34" charset="0"/>
            </a:rPr>
            <a:t>participación</a:t>
          </a:r>
          <a:r>
            <a:rPr lang="en-US" sz="1600" dirty="0">
              <a:latin typeface="Arial" panose="020B0604020202020204" pitchFamily="34" charset="0"/>
            </a:rPr>
            <a:t> de las </a:t>
          </a:r>
          <a:r>
            <a:rPr lang="en-US" sz="1600" dirty="0" err="1">
              <a:latin typeface="Arial" panose="020B0604020202020204" pitchFamily="34" charset="0"/>
            </a:rPr>
            <a:t>mujeres</a:t>
          </a:r>
          <a:r>
            <a:rPr lang="en-US" sz="1600" dirty="0">
              <a:latin typeface="Arial" panose="020B0604020202020204" pitchFamily="34" charset="0"/>
            </a:rPr>
            <a:t>, </a:t>
          </a:r>
          <a:r>
            <a:rPr lang="en-US" sz="1600" dirty="0" err="1">
              <a:latin typeface="Arial" panose="020B0604020202020204" pitchFamily="34" charset="0"/>
            </a:rPr>
            <a:t>en</a:t>
          </a:r>
          <a:r>
            <a:rPr lang="en-US" sz="1600" dirty="0">
              <a:latin typeface="Arial" panose="020B0604020202020204" pitchFamily="34" charset="0"/>
            </a:rPr>
            <a:t> las </a:t>
          </a:r>
          <a:r>
            <a:rPr lang="en-US" sz="1600" dirty="0" err="1">
              <a:latin typeface="Arial" panose="020B0604020202020204" pitchFamily="34" charset="0"/>
            </a:rPr>
            <a:t>mismas</a:t>
          </a:r>
          <a:r>
            <a:rPr lang="en-US" sz="1600" dirty="0">
              <a:latin typeface="Arial" panose="020B0604020202020204" pitchFamily="34" charset="0"/>
            </a:rPr>
            <a:t> </a:t>
          </a:r>
          <a:r>
            <a:rPr lang="en-US" sz="1600" dirty="0" err="1">
              <a:latin typeface="Arial" panose="020B0604020202020204" pitchFamily="34" charset="0"/>
            </a:rPr>
            <a:t>condiciones</a:t>
          </a:r>
          <a:r>
            <a:rPr lang="en-US" sz="1600" dirty="0">
              <a:latin typeface="Arial" panose="020B0604020202020204" pitchFamily="34" charset="0"/>
            </a:rPr>
            <a:t> que los hombres, </a:t>
          </a:r>
          <a:r>
            <a:rPr lang="en-US" sz="1600" dirty="0" err="1">
              <a:latin typeface="Arial" panose="020B0604020202020204" pitchFamily="34" charset="0"/>
            </a:rPr>
            <a:t>en</a:t>
          </a:r>
          <a:r>
            <a:rPr lang="en-US" sz="1600" dirty="0">
              <a:latin typeface="Arial" panose="020B0604020202020204" pitchFamily="34" charset="0"/>
            </a:rPr>
            <a:t> la </a:t>
          </a:r>
          <a:r>
            <a:rPr lang="en-US" sz="1600" dirty="0" err="1">
              <a:latin typeface="Arial" panose="020B0604020202020204" pitchFamily="34" charset="0"/>
            </a:rPr>
            <a:t>vida</a:t>
          </a:r>
          <a:r>
            <a:rPr lang="en-US" sz="1600" dirty="0">
              <a:latin typeface="Arial" panose="020B0604020202020204" pitchFamily="34" charset="0"/>
            </a:rPr>
            <a:t> </a:t>
          </a:r>
          <a:r>
            <a:rPr lang="en-US" sz="1600" dirty="0" err="1">
              <a:latin typeface="Arial" panose="020B0604020202020204" pitchFamily="34" charset="0"/>
            </a:rPr>
            <a:t>política</a:t>
          </a:r>
          <a:r>
            <a:rPr lang="en-US" sz="1600" dirty="0">
              <a:latin typeface="Arial" panose="020B0604020202020204" pitchFamily="34" charset="0"/>
            </a:rPr>
            <a:t>, social, </a:t>
          </a:r>
          <a:r>
            <a:rPr lang="en-US" sz="1600" dirty="0" err="1">
              <a:latin typeface="Arial" panose="020B0604020202020204" pitchFamily="34" charset="0"/>
            </a:rPr>
            <a:t>económica</a:t>
          </a:r>
          <a:r>
            <a:rPr lang="en-US" sz="1600" dirty="0">
              <a:latin typeface="Arial" panose="020B0604020202020204" pitchFamily="34" charset="0"/>
            </a:rPr>
            <a:t> y cultural de </a:t>
          </a:r>
          <a:r>
            <a:rPr lang="en-US" sz="1600" dirty="0" err="1">
              <a:latin typeface="Arial" panose="020B0604020202020204" pitchFamily="34" charset="0"/>
            </a:rPr>
            <a:t>su</a:t>
          </a:r>
          <a:r>
            <a:rPr lang="en-US" sz="1600" dirty="0">
              <a:latin typeface="Arial" panose="020B0604020202020204" pitchFamily="34" charset="0"/>
            </a:rPr>
            <a:t> </a:t>
          </a:r>
          <a:r>
            <a:rPr lang="en-US" sz="1600" dirty="0" err="1">
              <a:latin typeface="Arial" panose="020B0604020202020204" pitchFamily="34" charset="0"/>
            </a:rPr>
            <a:t>país</a:t>
          </a:r>
          <a:endParaRPr lang="en-US" sz="1600" dirty="0">
            <a:latin typeface="Arial" panose="020B0604020202020204" pitchFamily="34" charset="0"/>
          </a:endParaRPr>
        </a:p>
      </dgm:t>
    </dgm:pt>
    <dgm:pt modelId="{98FF4D52-4BFA-C443-91B7-3D09A3B84447}" type="parTrans" cxnId="{3114A26C-8D78-7148-8CEB-47098C4597D4}">
      <dgm:prSet/>
      <dgm:spPr/>
      <dgm:t>
        <a:bodyPr/>
        <a:lstStyle/>
        <a:p>
          <a:endParaRPr lang="en-US" sz="1200"/>
        </a:p>
      </dgm:t>
    </dgm:pt>
    <dgm:pt modelId="{80CBDB91-BFBA-CD4C-820B-52E92F29E592}" type="sibTrans" cxnId="{3114A26C-8D78-7148-8CEB-47098C4597D4}">
      <dgm:prSet/>
      <dgm:spPr/>
      <dgm:t>
        <a:bodyPr/>
        <a:lstStyle/>
        <a:p>
          <a:endParaRPr lang="en-US" sz="1200"/>
        </a:p>
      </dgm:t>
    </dgm:pt>
    <dgm:pt modelId="{E8111E49-3C50-D240-9B9C-D4CE7BF21101}">
      <dgm:prSet custT="1"/>
      <dgm:spPr/>
      <dgm:t>
        <a:bodyPr/>
        <a:lstStyle/>
        <a:p>
          <a:r>
            <a:rPr lang="en-US" sz="1800" dirty="0" err="1">
              <a:latin typeface="Arial" panose="020B0604020202020204" pitchFamily="34" charset="0"/>
            </a:rPr>
            <a:t>Constituye</a:t>
          </a:r>
          <a:r>
            <a:rPr lang="en-US" sz="1800" dirty="0">
              <a:latin typeface="Arial" panose="020B0604020202020204" pitchFamily="34" charset="0"/>
            </a:rPr>
            <a:t> un </a:t>
          </a:r>
          <a:r>
            <a:rPr lang="en-US" sz="1800" dirty="0" err="1">
              <a:latin typeface="Arial" panose="020B0604020202020204" pitchFamily="34" charset="0"/>
            </a:rPr>
            <a:t>obstáculo</a:t>
          </a:r>
          <a:r>
            <a:rPr lang="en-US" sz="1800" dirty="0">
              <a:latin typeface="Arial" panose="020B0604020202020204" pitchFamily="34" charset="0"/>
            </a:rPr>
            <a:t> para el </a:t>
          </a:r>
          <a:r>
            <a:rPr lang="en-US" sz="1800" dirty="0" err="1">
              <a:latin typeface="Arial" panose="020B0604020202020204" pitchFamily="34" charset="0"/>
            </a:rPr>
            <a:t>aumento</a:t>
          </a:r>
          <a:r>
            <a:rPr lang="en-US" sz="1800" dirty="0">
              <a:latin typeface="Arial" panose="020B0604020202020204" pitchFamily="34" charset="0"/>
            </a:rPr>
            <a:t> del </a:t>
          </a:r>
          <a:r>
            <a:rPr lang="en-US" sz="1800" dirty="0" err="1">
              <a:latin typeface="Arial" panose="020B0604020202020204" pitchFamily="34" charset="0"/>
            </a:rPr>
            <a:t>bienestar</a:t>
          </a:r>
          <a:r>
            <a:rPr lang="en-US" sz="1800" dirty="0">
              <a:latin typeface="Arial" panose="020B0604020202020204" pitchFamily="34" charset="0"/>
            </a:rPr>
            <a:t> de la </a:t>
          </a:r>
          <a:r>
            <a:rPr lang="en-US" sz="1800" dirty="0" err="1">
              <a:latin typeface="Arial" panose="020B0604020202020204" pitchFamily="34" charset="0"/>
            </a:rPr>
            <a:t>sociedad</a:t>
          </a:r>
          <a:r>
            <a:rPr lang="en-US" sz="1800" dirty="0">
              <a:latin typeface="Arial" panose="020B0604020202020204" pitchFamily="34" charset="0"/>
            </a:rPr>
            <a:t> y de la </a:t>
          </a:r>
          <a:r>
            <a:rPr lang="en-US" sz="1800" dirty="0" err="1">
              <a:latin typeface="Arial" panose="020B0604020202020204" pitchFamily="34" charset="0"/>
            </a:rPr>
            <a:t>familia</a:t>
          </a:r>
          <a:endParaRPr lang="en-US" sz="1800" dirty="0">
            <a:latin typeface="Arial" panose="020B0604020202020204" pitchFamily="34" charset="0"/>
          </a:endParaRPr>
        </a:p>
      </dgm:t>
    </dgm:pt>
    <dgm:pt modelId="{2380606F-24C3-A444-9E33-A69AA946761D}" type="parTrans" cxnId="{10373C23-A566-834F-8AD0-3A892ED04119}">
      <dgm:prSet/>
      <dgm:spPr/>
      <dgm:t>
        <a:bodyPr/>
        <a:lstStyle/>
        <a:p>
          <a:endParaRPr lang="en-US" sz="1200"/>
        </a:p>
      </dgm:t>
    </dgm:pt>
    <dgm:pt modelId="{B245BC7C-82B0-AD48-9C51-95FE3A7E4B36}" type="sibTrans" cxnId="{10373C23-A566-834F-8AD0-3A892ED04119}">
      <dgm:prSet/>
      <dgm:spPr/>
      <dgm:t>
        <a:bodyPr/>
        <a:lstStyle/>
        <a:p>
          <a:endParaRPr lang="en-US" sz="1200"/>
        </a:p>
      </dgm:t>
    </dgm:pt>
    <dgm:pt modelId="{55789AEF-7193-CB44-8D7F-8F9A970A627D}">
      <dgm:prSet custT="1"/>
      <dgm:spPr/>
      <dgm:t>
        <a:bodyPr/>
        <a:lstStyle/>
        <a:p>
          <a:r>
            <a:rPr lang="en-US" sz="1600" dirty="0" err="1">
              <a:latin typeface="Arial" panose="020B0604020202020204" pitchFamily="34" charset="0"/>
            </a:rPr>
            <a:t>Entorpece</a:t>
          </a:r>
          <a:r>
            <a:rPr lang="en-US" sz="1600" dirty="0">
              <a:latin typeface="Arial" panose="020B0604020202020204" pitchFamily="34" charset="0"/>
            </a:rPr>
            <a:t> el </a:t>
          </a:r>
          <a:r>
            <a:rPr lang="en-US" sz="1600" dirty="0" err="1">
              <a:latin typeface="Arial" panose="020B0604020202020204" pitchFamily="34" charset="0"/>
            </a:rPr>
            <a:t>pleno</a:t>
          </a:r>
          <a:r>
            <a:rPr lang="en-US" sz="1600" dirty="0">
              <a:latin typeface="Arial" panose="020B0604020202020204" pitchFamily="34" charset="0"/>
            </a:rPr>
            <a:t> </a:t>
          </a:r>
          <a:r>
            <a:rPr lang="en-US" sz="1600" dirty="0" err="1">
              <a:latin typeface="Arial" panose="020B0604020202020204" pitchFamily="34" charset="0"/>
            </a:rPr>
            <a:t>desarrollo</a:t>
          </a:r>
          <a:r>
            <a:rPr lang="en-US" sz="1600" dirty="0">
              <a:latin typeface="Arial" panose="020B0604020202020204" pitchFamily="34" charset="0"/>
            </a:rPr>
            <a:t> de las </a:t>
          </a:r>
          <a:r>
            <a:rPr lang="en-US" sz="1600" dirty="0" err="1">
              <a:latin typeface="Arial" panose="020B0604020202020204" pitchFamily="34" charset="0"/>
            </a:rPr>
            <a:t>posibilidades</a:t>
          </a:r>
          <a:r>
            <a:rPr lang="en-US" sz="1600" dirty="0">
              <a:latin typeface="Arial" panose="020B0604020202020204" pitchFamily="34" charset="0"/>
            </a:rPr>
            <a:t> de las </a:t>
          </a:r>
          <a:r>
            <a:rPr lang="en-US" sz="1600" dirty="0" err="1">
              <a:latin typeface="Arial" panose="020B0604020202020204" pitchFamily="34" charset="0"/>
            </a:rPr>
            <a:t>mujeres</a:t>
          </a:r>
          <a:r>
            <a:rPr lang="en-US" sz="1600" dirty="0">
              <a:latin typeface="Arial" panose="020B0604020202020204" pitchFamily="34" charset="0"/>
            </a:rPr>
            <a:t> para </a:t>
          </a:r>
          <a:r>
            <a:rPr lang="en-US" sz="1600" dirty="0" err="1">
              <a:latin typeface="Arial" panose="020B0604020202020204" pitchFamily="34" charset="0"/>
            </a:rPr>
            <a:t>prestar</a:t>
          </a:r>
          <a:r>
            <a:rPr lang="en-US" sz="1600" dirty="0">
              <a:latin typeface="Arial" panose="020B0604020202020204" pitchFamily="34" charset="0"/>
            </a:rPr>
            <a:t> </a:t>
          </a:r>
          <a:r>
            <a:rPr lang="en-US" sz="1600" dirty="0" err="1">
              <a:latin typeface="Arial" panose="020B0604020202020204" pitchFamily="34" charset="0"/>
            </a:rPr>
            <a:t>servicio</a:t>
          </a:r>
          <a:r>
            <a:rPr lang="en-US" sz="1600" dirty="0">
              <a:latin typeface="Arial" panose="020B0604020202020204" pitchFamily="34" charset="0"/>
            </a:rPr>
            <a:t> a </a:t>
          </a:r>
          <a:r>
            <a:rPr lang="en-US" sz="1600" dirty="0" err="1">
              <a:latin typeface="Arial" panose="020B0604020202020204" pitchFamily="34" charset="0"/>
            </a:rPr>
            <a:t>su</a:t>
          </a:r>
          <a:r>
            <a:rPr lang="en-US" sz="1600" dirty="0">
              <a:latin typeface="Arial" panose="020B0604020202020204" pitchFamily="34" charset="0"/>
            </a:rPr>
            <a:t> </a:t>
          </a:r>
          <a:r>
            <a:rPr lang="en-US" sz="1600" dirty="0" err="1">
              <a:latin typeface="Arial" panose="020B0604020202020204" pitchFamily="34" charset="0"/>
            </a:rPr>
            <a:t>país</a:t>
          </a:r>
          <a:r>
            <a:rPr lang="en-US" sz="1600" dirty="0">
              <a:latin typeface="Arial" panose="020B0604020202020204" pitchFamily="34" charset="0"/>
            </a:rPr>
            <a:t> y a la </a:t>
          </a:r>
          <a:r>
            <a:rPr lang="en-US" sz="1600" dirty="0" err="1">
              <a:latin typeface="Arial" panose="020B0604020202020204" pitchFamily="34" charset="0"/>
            </a:rPr>
            <a:t>humanidad</a:t>
          </a:r>
          <a:endParaRPr lang="en-US" sz="1600" dirty="0"/>
        </a:p>
      </dgm:t>
    </dgm:pt>
    <dgm:pt modelId="{AAA351AC-9F3D-FD44-881E-A37786BAD10D}" type="parTrans" cxnId="{D0194A32-87B7-3E47-870A-B18A7A3A1E9F}">
      <dgm:prSet/>
      <dgm:spPr/>
      <dgm:t>
        <a:bodyPr/>
        <a:lstStyle/>
        <a:p>
          <a:endParaRPr lang="en-US" sz="1200"/>
        </a:p>
      </dgm:t>
    </dgm:pt>
    <dgm:pt modelId="{A388F558-8F93-474A-8C6E-411BE4131AA3}" type="sibTrans" cxnId="{D0194A32-87B7-3E47-870A-B18A7A3A1E9F}">
      <dgm:prSet/>
      <dgm:spPr/>
      <dgm:t>
        <a:bodyPr/>
        <a:lstStyle/>
        <a:p>
          <a:endParaRPr lang="en-US" sz="1200"/>
        </a:p>
      </dgm:t>
    </dgm:pt>
    <dgm:pt modelId="{7DA74654-F9B6-B845-AE9E-18B6F391A574}" type="pres">
      <dgm:prSet presAssocID="{690AD33C-F97A-9F4D-8A68-086057F52943}" presName="composite" presStyleCnt="0">
        <dgm:presLayoutVars>
          <dgm:chMax val="1"/>
          <dgm:dir/>
          <dgm:resizeHandles val="exact"/>
        </dgm:presLayoutVars>
      </dgm:prSet>
      <dgm:spPr/>
      <dgm:t>
        <a:bodyPr/>
        <a:lstStyle/>
        <a:p>
          <a:endParaRPr lang="es-ES_tradnl"/>
        </a:p>
      </dgm:t>
    </dgm:pt>
    <dgm:pt modelId="{E71B3B52-9A62-8943-A589-157532BBB11F}" type="pres">
      <dgm:prSet presAssocID="{D9A82735-339E-4247-9C25-6432E347FB88}" presName="roof" presStyleLbl="dkBgShp" presStyleIdx="0" presStyleCnt="2" custScaleY="135552" custLinFactNeighborY="-722"/>
      <dgm:spPr/>
      <dgm:t>
        <a:bodyPr/>
        <a:lstStyle/>
        <a:p>
          <a:endParaRPr lang="es-ES_tradnl"/>
        </a:p>
      </dgm:t>
    </dgm:pt>
    <dgm:pt modelId="{8A5BEA8B-A25E-DB40-9ADC-2100D179111E}" type="pres">
      <dgm:prSet presAssocID="{D9A82735-339E-4247-9C25-6432E347FB88}" presName="pillars" presStyleCnt="0"/>
      <dgm:spPr/>
    </dgm:pt>
    <dgm:pt modelId="{BEEC8040-92DD-2A43-90AC-A0C9B922D262}" type="pres">
      <dgm:prSet presAssocID="{D9A82735-339E-4247-9C25-6432E347FB88}" presName="pillar1" presStyleLbl="node1" presStyleIdx="0" presStyleCnt="4" custScaleY="70097">
        <dgm:presLayoutVars>
          <dgm:bulletEnabled val="1"/>
        </dgm:presLayoutVars>
      </dgm:prSet>
      <dgm:spPr/>
      <dgm:t>
        <a:bodyPr/>
        <a:lstStyle/>
        <a:p>
          <a:endParaRPr lang="es-ES_tradnl"/>
        </a:p>
      </dgm:t>
    </dgm:pt>
    <dgm:pt modelId="{6C19F310-87C7-574E-8355-FB146183961E}" type="pres">
      <dgm:prSet presAssocID="{E7F7CD49-E177-B246-9797-6B0178DBA2B0}" presName="pillarX" presStyleLbl="node1" presStyleIdx="1" presStyleCnt="4" custScaleY="70097">
        <dgm:presLayoutVars>
          <dgm:bulletEnabled val="1"/>
        </dgm:presLayoutVars>
      </dgm:prSet>
      <dgm:spPr/>
      <dgm:t>
        <a:bodyPr/>
        <a:lstStyle/>
        <a:p>
          <a:endParaRPr lang="es-ES_tradnl"/>
        </a:p>
      </dgm:t>
    </dgm:pt>
    <dgm:pt modelId="{8AB435EC-0D87-724F-9C73-EC0084A6F876}" type="pres">
      <dgm:prSet presAssocID="{E8111E49-3C50-D240-9B9C-D4CE7BF21101}" presName="pillarX" presStyleLbl="node1" presStyleIdx="2" presStyleCnt="4" custScaleY="70097">
        <dgm:presLayoutVars>
          <dgm:bulletEnabled val="1"/>
        </dgm:presLayoutVars>
      </dgm:prSet>
      <dgm:spPr/>
      <dgm:t>
        <a:bodyPr/>
        <a:lstStyle/>
        <a:p>
          <a:endParaRPr lang="es-ES_tradnl"/>
        </a:p>
      </dgm:t>
    </dgm:pt>
    <dgm:pt modelId="{BBB963E9-84F8-A74B-9BA4-1F35C98D3354}" type="pres">
      <dgm:prSet presAssocID="{55789AEF-7193-CB44-8D7F-8F9A970A627D}" presName="pillarX" presStyleLbl="node1" presStyleIdx="3" presStyleCnt="4" custScaleY="70097">
        <dgm:presLayoutVars>
          <dgm:bulletEnabled val="1"/>
        </dgm:presLayoutVars>
      </dgm:prSet>
      <dgm:spPr/>
      <dgm:t>
        <a:bodyPr/>
        <a:lstStyle/>
        <a:p>
          <a:endParaRPr lang="es-ES_tradnl"/>
        </a:p>
      </dgm:t>
    </dgm:pt>
    <dgm:pt modelId="{62207031-3AC8-DB4B-B5EB-D174E904538F}" type="pres">
      <dgm:prSet presAssocID="{D9A82735-339E-4247-9C25-6432E347FB88}" presName="base" presStyleLbl="dkBgShp" presStyleIdx="1" presStyleCnt="2" custAng="21344873"/>
      <dgm:spPr>
        <a:noFill/>
        <a:ln>
          <a:noFill/>
        </a:ln>
      </dgm:spPr>
    </dgm:pt>
  </dgm:ptLst>
  <dgm:cxnLst>
    <dgm:cxn modelId="{CE737EEE-40BB-8148-AF99-98410B85BDD7}" type="presOf" srcId="{B3F741D3-5E20-6745-81DA-EE6217185ECA}" destId="{BEEC8040-92DD-2A43-90AC-A0C9B922D262}" srcOrd="0" destOrd="0" presId="urn:microsoft.com/office/officeart/2005/8/layout/hList3"/>
    <dgm:cxn modelId="{3BE7AD48-D17D-EE48-A054-7298CDF75838}" type="presOf" srcId="{E7F7CD49-E177-B246-9797-6B0178DBA2B0}" destId="{6C19F310-87C7-574E-8355-FB146183961E}" srcOrd="0" destOrd="0" presId="urn:microsoft.com/office/officeart/2005/8/layout/hList3"/>
    <dgm:cxn modelId="{10373C23-A566-834F-8AD0-3A892ED04119}" srcId="{D9A82735-339E-4247-9C25-6432E347FB88}" destId="{E8111E49-3C50-D240-9B9C-D4CE7BF21101}" srcOrd="2" destOrd="0" parTransId="{2380606F-24C3-A444-9E33-A69AA946761D}" sibTransId="{B245BC7C-82B0-AD48-9C51-95FE3A7E4B36}"/>
    <dgm:cxn modelId="{AF66BC2B-BAE3-C444-A7BC-15FE4B684793}" type="presOf" srcId="{D9A82735-339E-4247-9C25-6432E347FB88}" destId="{E71B3B52-9A62-8943-A589-157532BBB11F}" srcOrd="0" destOrd="0" presId="urn:microsoft.com/office/officeart/2005/8/layout/hList3"/>
    <dgm:cxn modelId="{3201CCAE-1424-2A4F-9D33-0C11D0670502}" srcId="{D9A82735-339E-4247-9C25-6432E347FB88}" destId="{B3F741D3-5E20-6745-81DA-EE6217185ECA}" srcOrd="0" destOrd="0" parTransId="{2C86F94D-06D4-554B-9ED9-9E082E770957}" sibTransId="{02642419-A64D-9449-96AE-8EBADD2CCCC6}"/>
    <dgm:cxn modelId="{D0194A32-87B7-3E47-870A-B18A7A3A1E9F}" srcId="{D9A82735-339E-4247-9C25-6432E347FB88}" destId="{55789AEF-7193-CB44-8D7F-8F9A970A627D}" srcOrd="3" destOrd="0" parTransId="{AAA351AC-9F3D-FD44-881E-A37786BAD10D}" sibTransId="{A388F558-8F93-474A-8C6E-411BE4131AA3}"/>
    <dgm:cxn modelId="{605E3833-AE49-9946-BB16-292FEBF8FF00}" type="presOf" srcId="{E8111E49-3C50-D240-9B9C-D4CE7BF21101}" destId="{8AB435EC-0D87-724F-9C73-EC0084A6F876}" srcOrd="0" destOrd="0" presId="urn:microsoft.com/office/officeart/2005/8/layout/hList3"/>
    <dgm:cxn modelId="{DC74317F-382D-8140-95E0-CACA5CA27715}" srcId="{690AD33C-F97A-9F4D-8A68-086057F52943}" destId="{D9A82735-339E-4247-9C25-6432E347FB88}" srcOrd="0" destOrd="0" parTransId="{CB0D5E7D-1D4A-1B46-9003-835BE4A983A1}" sibTransId="{9C647B83-EB3F-744B-B2CA-476104C6E8A3}"/>
    <dgm:cxn modelId="{085E49CD-ACCF-A344-A7A8-63D4DC2E4405}" type="presOf" srcId="{690AD33C-F97A-9F4D-8A68-086057F52943}" destId="{7DA74654-F9B6-B845-AE9E-18B6F391A574}" srcOrd="0" destOrd="0" presId="urn:microsoft.com/office/officeart/2005/8/layout/hList3"/>
    <dgm:cxn modelId="{3114A26C-8D78-7148-8CEB-47098C4597D4}" srcId="{D9A82735-339E-4247-9C25-6432E347FB88}" destId="{E7F7CD49-E177-B246-9797-6B0178DBA2B0}" srcOrd="1" destOrd="0" parTransId="{98FF4D52-4BFA-C443-91B7-3D09A3B84447}" sibTransId="{80CBDB91-BFBA-CD4C-820B-52E92F29E592}"/>
    <dgm:cxn modelId="{43D13084-6030-694B-9A8D-729A2612D4FA}" type="presOf" srcId="{55789AEF-7193-CB44-8D7F-8F9A970A627D}" destId="{BBB963E9-84F8-A74B-9BA4-1F35C98D3354}" srcOrd="0" destOrd="0" presId="urn:microsoft.com/office/officeart/2005/8/layout/hList3"/>
    <dgm:cxn modelId="{2DE42B1D-074B-0947-83B7-D1188894700F}" type="presParOf" srcId="{7DA74654-F9B6-B845-AE9E-18B6F391A574}" destId="{E71B3B52-9A62-8943-A589-157532BBB11F}" srcOrd="0" destOrd="0" presId="urn:microsoft.com/office/officeart/2005/8/layout/hList3"/>
    <dgm:cxn modelId="{3FC929A2-5429-B14E-97C3-5AAD3C1215DE}" type="presParOf" srcId="{7DA74654-F9B6-B845-AE9E-18B6F391A574}" destId="{8A5BEA8B-A25E-DB40-9ADC-2100D179111E}" srcOrd="1" destOrd="0" presId="urn:microsoft.com/office/officeart/2005/8/layout/hList3"/>
    <dgm:cxn modelId="{2370B874-71D9-E646-B44F-662F8D5948AD}" type="presParOf" srcId="{8A5BEA8B-A25E-DB40-9ADC-2100D179111E}" destId="{BEEC8040-92DD-2A43-90AC-A0C9B922D262}" srcOrd="0" destOrd="0" presId="urn:microsoft.com/office/officeart/2005/8/layout/hList3"/>
    <dgm:cxn modelId="{580387D9-E0AD-0947-BAB2-E9823641E202}" type="presParOf" srcId="{8A5BEA8B-A25E-DB40-9ADC-2100D179111E}" destId="{6C19F310-87C7-574E-8355-FB146183961E}" srcOrd="1" destOrd="0" presId="urn:microsoft.com/office/officeart/2005/8/layout/hList3"/>
    <dgm:cxn modelId="{F06F30C7-2452-924F-ABF3-0A0E6919D52F}" type="presParOf" srcId="{8A5BEA8B-A25E-DB40-9ADC-2100D179111E}" destId="{8AB435EC-0D87-724F-9C73-EC0084A6F876}" srcOrd="2" destOrd="0" presId="urn:microsoft.com/office/officeart/2005/8/layout/hList3"/>
    <dgm:cxn modelId="{7D0507D2-FE79-2C4B-AD04-FCD36CFF0A83}" type="presParOf" srcId="{8A5BEA8B-A25E-DB40-9ADC-2100D179111E}" destId="{BBB963E9-84F8-A74B-9BA4-1F35C98D3354}" srcOrd="3" destOrd="0" presId="urn:microsoft.com/office/officeart/2005/8/layout/hList3"/>
    <dgm:cxn modelId="{EAB2B4CE-8B49-A342-89DE-E9881D6A36E1}" type="presParOf" srcId="{7DA74654-F9B6-B845-AE9E-18B6F391A574}" destId="{62207031-3AC8-DB4B-B5EB-D174E904538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250B5A-B9CD-354B-A583-8FF101AB2E79}"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D8374F1E-555C-3841-BA2F-EEB370450BB2}">
      <dgm:prSet phldrT="[Text]"/>
      <dgm:spPr/>
      <dgm:t>
        <a:bodyPr/>
        <a:lstStyle/>
        <a:p>
          <a:r>
            <a:rPr lang="es-ES" b="1" noProof="0" dirty="0"/>
            <a:t>1. Reconocer y cuestionar los estereotipos de género perjudiciales</a:t>
          </a:r>
        </a:p>
      </dgm:t>
    </dgm:pt>
    <dgm:pt modelId="{BC339463-4A1C-0B4D-B692-1CF13700E5C2}" type="parTrans" cxnId="{10EBB7EF-0F11-BB4A-AD51-013D4D737B93}">
      <dgm:prSet/>
      <dgm:spPr/>
      <dgm:t>
        <a:bodyPr/>
        <a:lstStyle/>
        <a:p>
          <a:endParaRPr lang="es-ES" noProof="0" dirty="0"/>
        </a:p>
      </dgm:t>
    </dgm:pt>
    <dgm:pt modelId="{A9CD39AB-C27E-714A-A27F-6BFD135C767D}" type="sibTrans" cxnId="{10EBB7EF-0F11-BB4A-AD51-013D4D737B93}">
      <dgm:prSet/>
      <dgm:spPr/>
      <dgm:t>
        <a:bodyPr/>
        <a:lstStyle/>
        <a:p>
          <a:endParaRPr lang="es-ES" noProof="0" dirty="0"/>
        </a:p>
      </dgm:t>
    </dgm:pt>
    <dgm:pt modelId="{0B019998-4E9B-324B-BE8A-87C6630147D4}">
      <dgm:prSet phldrT="[Text]"/>
      <dgm:spPr/>
      <dgm:t>
        <a:bodyPr/>
        <a:lstStyle/>
        <a:p>
          <a:r>
            <a:rPr lang="es-ES" b="1" noProof="0" dirty="0"/>
            <a:t>2. Evitar los estereotipos sexistas, especialmente aquellos que resulten discriminatorios y denigrantes para mujeres migrantes y refugiadas.</a:t>
          </a:r>
        </a:p>
      </dgm:t>
    </dgm:pt>
    <dgm:pt modelId="{6BB1F2E3-D16C-EB4A-A469-AFA17117A3DB}" type="parTrans" cxnId="{9728CE6D-FAFE-DA46-8C7B-55B073309926}">
      <dgm:prSet/>
      <dgm:spPr/>
      <dgm:t>
        <a:bodyPr/>
        <a:lstStyle/>
        <a:p>
          <a:endParaRPr lang="es-ES" noProof="0" dirty="0"/>
        </a:p>
      </dgm:t>
    </dgm:pt>
    <dgm:pt modelId="{A8DF51C6-562C-6D48-B9FA-CB0FEB2726B6}" type="sibTrans" cxnId="{9728CE6D-FAFE-DA46-8C7B-55B073309926}">
      <dgm:prSet/>
      <dgm:spPr/>
      <dgm:t>
        <a:bodyPr/>
        <a:lstStyle/>
        <a:p>
          <a:endParaRPr lang="es-ES" noProof="0" dirty="0"/>
        </a:p>
      </dgm:t>
    </dgm:pt>
    <dgm:pt modelId="{59E1A65B-DEFF-E142-A4C4-5ECBE3A82970}">
      <dgm:prSet phldrT="[Text]"/>
      <dgm:spPr/>
      <dgm:t>
        <a:bodyPr/>
        <a:lstStyle/>
        <a:p>
          <a:r>
            <a:rPr lang="es-ES" b="1" noProof="0" dirty="0"/>
            <a:t>3. Otorgar visibilidad a las dificultades que tienen las mujeres migrantes y refugiadas.</a:t>
          </a:r>
        </a:p>
      </dgm:t>
    </dgm:pt>
    <dgm:pt modelId="{7E0EA8BF-75E4-0B4C-A188-5F30B6B14FDB}" type="parTrans" cxnId="{9107D275-FAF5-2E46-9C2F-5C2957FC9B52}">
      <dgm:prSet/>
      <dgm:spPr/>
      <dgm:t>
        <a:bodyPr/>
        <a:lstStyle/>
        <a:p>
          <a:endParaRPr lang="es-ES" noProof="0" dirty="0"/>
        </a:p>
      </dgm:t>
    </dgm:pt>
    <dgm:pt modelId="{241CF17F-700F-B040-A23E-8C8666FBCADB}" type="sibTrans" cxnId="{9107D275-FAF5-2E46-9C2F-5C2957FC9B52}">
      <dgm:prSet/>
      <dgm:spPr/>
      <dgm:t>
        <a:bodyPr/>
        <a:lstStyle/>
        <a:p>
          <a:endParaRPr lang="es-ES" noProof="0" dirty="0"/>
        </a:p>
      </dgm:t>
    </dgm:pt>
    <dgm:pt modelId="{7E7EF4BB-7150-424A-AC95-994C5A05A2D8}">
      <dgm:prSet phldrT="[Text]"/>
      <dgm:spPr/>
      <dgm:t>
        <a:bodyPr/>
        <a:lstStyle/>
        <a:p>
          <a:r>
            <a:rPr lang="es-ES" b="1" noProof="0" dirty="0"/>
            <a:t>4. Eliminar aquellas expresiones que representan a las mujeres como subordinadas o propiedad de los hombres.</a:t>
          </a:r>
        </a:p>
      </dgm:t>
    </dgm:pt>
    <dgm:pt modelId="{53F7C4DB-A2C0-AB4C-AF05-80AA17DF0EAB}" type="parTrans" cxnId="{71FD7866-EE27-6F43-B3C6-669D6EE23A9F}">
      <dgm:prSet/>
      <dgm:spPr/>
      <dgm:t>
        <a:bodyPr/>
        <a:lstStyle/>
        <a:p>
          <a:endParaRPr lang="es-ES" noProof="0" dirty="0"/>
        </a:p>
      </dgm:t>
    </dgm:pt>
    <dgm:pt modelId="{1B2D307A-5C32-EA4D-8773-9DA65F5409B7}" type="sibTrans" cxnId="{71FD7866-EE27-6F43-B3C6-669D6EE23A9F}">
      <dgm:prSet/>
      <dgm:spPr/>
      <dgm:t>
        <a:bodyPr/>
        <a:lstStyle/>
        <a:p>
          <a:endParaRPr lang="es-ES" noProof="0" dirty="0"/>
        </a:p>
      </dgm:t>
    </dgm:pt>
    <dgm:pt modelId="{106E68DC-4C8D-224E-A168-78815FCB4997}">
      <dgm:prSet phldrT="[Text]"/>
      <dgm:spPr/>
      <dgm:t>
        <a:bodyPr/>
        <a:lstStyle/>
        <a:p>
          <a:r>
            <a:rPr lang="es-ES" b="1" noProof="0" dirty="0"/>
            <a:t>5. Romper con la victimización de las mujeres. La tragedia no sólo tiene rostro de mujer.</a:t>
          </a:r>
        </a:p>
      </dgm:t>
    </dgm:pt>
    <dgm:pt modelId="{7FC3016F-0D60-D647-8C4B-E5A6C4FA7F34}" type="parTrans" cxnId="{80DD18B3-DC46-4D4C-8179-02E5D7B80B72}">
      <dgm:prSet/>
      <dgm:spPr/>
      <dgm:t>
        <a:bodyPr/>
        <a:lstStyle/>
        <a:p>
          <a:endParaRPr lang="es-ES" noProof="0" dirty="0"/>
        </a:p>
      </dgm:t>
    </dgm:pt>
    <dgm:pt modelId="{9715FA02-D898-2741-97AF-AAEC604C2BCE}" type="sibTrans" cxnId="{80DD18B3-DC46-4D4C-8179-02E5D7B80B72}">
      <dgm:prSet/>
      <dgm:spPr/>
      <dgm:t>
        <a:bodyPr/>
        <a:lstStyle/>
        <a:p>
          <a:endParaRPr lang="es-ES" noProof="0" dirty="0"/>
        </a:p>
      </dgm:t>
    </dgm:pt>
    <dgm:pt modelId="{8E78181D-C60E-2443-92D5-B09F921DF5D3}">
      <dgm:prSet phldrT="[Text]"/>
      <dgm:spPr/>
      <dgm:t>
        <a:bodyPr/>
        <a:lstStyle/>
        <a:p>
          <a:r>
            <a:rPr lang="es-ES" b="1" noProof="0" dirty="0"/>
            <a:t>6. Realizar un tratamiento igualitario de las mujeres y los hombres en las entrevistas y artículos.</a:t>
          </a:r>
        </a:p>
      </dgm:t>
    </dgm:pt>
    <dgm:pt modelId="{896AF83E-5A8E-244D-BCB7-0C15966F8D89}" type="parTrans" cxnId="{4A73EE34-21BD-1640-B776-9DDBF8556C16}">
      <dgm:prSet/>
      <dgm:spPr/>
      <dgm:t>
        <a:bodyPr/>
        <a:lstStyle/>
        <a:p>
          <a:endParaRPr lang="es-ES" noProof="0" dirty="0"/>
        </a:p>
      </dgm:t>
    </dgm:pt>
    <dgm:pt modelId="{D2DFA64A-D03E-EC44-82E5-9793D1795394}" type="sibTrans" cxnId="{4A73EE34-21BD-1640-B776-9DDBF8556C16}">
      <dgm:prSet/>
      <dgm:spPr/>
      <dgm:t>
        <a:bodyPr/>
        <a:lstStyle/>
        <a:p>
          <a:endParaRPr lang="es-ES" noProof="0" dirty="0"/>
        </a:p>
      </dgm:t>
    </dgm:pt>
    <dgm:pt modelId="{3A0EA7C6-988E-BD41-8CF0-76E1CADA804C}">
      <dgm:prSet phldrT="[Text]"/>
      <dgm:spPr/>
      <dgm:t>
        <a:bodyPr/>
        <a:lstStyle/>
        <a:p>
          <a:r>
            <a:rPr lang="es-ES" b="1" noProof="0" dirty="0"/>
            <a:t>7. Propiciar que las informaciones incorporen la perspectiva de género. </a:t>
          </a:r>
        </a:p>
      </dgm:t>
    </dgm:pt>
    <dgm:pt modelId="{9EF8185A-F158-6E4F-AE23-4832CDDF177D}" type="parTrans" cxnId="{ED16F6EE-1B37-0947-A28E-9993A3F94E5A}">
      <dgm:prSet/>
      <dgm:spPr/>
      <dgm:t>
        <a:bodyPr/>
        <a:lstStyle/>
        <a:p>
          <a:endParaRPr lang="es-ES" noProof="0" dirty="0"/>
        </a:p>
      </dgm:t>
    </dgm:pt>
    <dgm:pt modelId="{6E54C639-AFC1-3640-8FD3-46F60F1D5EC0}" type="sibTrans" cxnId="{ED16F6EE-1B37-0947-A28E-9993A3F94E5A}">
      <dgm:prSet/>
      <dgm:spPr/>
      <dgm:t>
        <a:bodyPr/>
        <a:lstStyle/>
        <a:p>
          <a:endParaRPr lang="es-ES" noProof="0" dirty="0"/>
        </a:p>
      </dgm:t>
    </dgm:pt>
    <dgm:pt modelId="{5D92CF57-64C5-FF45-90D1-E5E6A6980CAD}" type="pres">
      <dgm:prSet presAssocID="{5B250B5A-B9CD-354B-A583-8FF101AB2E79}" presName="Name0" presStyleCnt="0">
        <dgm:presLayoutVars>
          <dgm:chMax val="7"/>
          <dgm:chPref val="7"/>
          <dgm:dir/>
        </dgm:presLayoutVars>
      </dgm:prSet>
      <dgm:spPr/>
      <dgm:t>
        <a:bodyPr/>
        <a:lstStyle/>
        <a:p>
          <a:endParaRPr lang="es-ES_tradnl"/>
        </a:p>
      </dgm:t>
    </dgm:pt>
    <dgm:pt modelId="{7E3D9243-5B9B-DE47-BB21-8E665E70BD01}" type="pres">
      <dgm:prSet presAssocID="{5B250B5A-B9CD-354B-A583-8FF101AB2E79}" presName="Name1" presStyleCnt="0"/>
      <dgm:spPr/>
    </dgm:pt>
    <dgm:pt modelId="{903CF2B9-A70A-EC4B-A432-F95D785DEB76}" type="pres">
      <dgm:prSet presAssocID="{5B250B5A-B9CD-354B-A583-8FF101AB2E79}" presName="cycle" presStyleCnt="0"/>
      <dgm:spPr/>
    </dgm:pt>
    <dgm:pt modelId="{3AA75295-833F-3741-A82E-3CD670AF7BCD}" type="pres">
      <dgm:prSet presAssocID="{5B250B5A-B9CD-354B-A583-8FF101AB2E79}" presName="srcNode" presStyleLbl="node1" presStyleIdx="0" presStyleCnt="7"/>
      <dgm:spPr/>
    </dgm:pt>
    <dgm:pt modelId="{54B0E2FC-06B6-0F48-A20F-4276037A93F7}" type="pres">
      <dgm:prSet presAssocID="{5B250B5A-B9CD-354B-A583-8FF101AB2E79}" presName="conn" presStyleLbl="parChTrans1D2" presStyleIdx="0" presStyleCnt="1"/>
      <dgm:spPr/>
      <dgm:t>
        <a:bodyPr/>
        <a:lstStyle/>
        <a:p>
          <a:endParaRPr lang="es-ES_tradnl"/>
        </a:p>
      </dgm:t>
    </dgm:pt>
    <dgm:pt modelId="{56623B0A-426C-0148-B54A-E8AEA8A1638D}" type="pres">
      <dgm:prSet presAssocID="{5B250B5A-B9CD-354B-A583-8FF101AB2E79}" presName="extraNode" presStyleLbl="node1" presStyleIdx="0" presStyleCnt="7"/>
      <dgm:spPr/>
    </dgm:pt>
    <dgm:pt modelId="{6F546C2A-D28A-3643-A4AE-B9A6159B7E75}" type="pres">
      <dgm:prSet presAssocID="{5B250B5A-B9CD-354B-A583-8FF101AB2E79}" presName="dstNode" presStyleLbl="node1" presStyleIdx="0" presStyleCnt="7"/>
      <dgm:spPr/>
    </dgm:pt>
    <dgm:pt modelId="{8485E886-97DD-0648-AB8A-C6DC75E1FE61}" type="pres">
      <dgm:prSet presAssocID="{D8374F1E-555C-3841-BA2F-EEB370450BB2}" presName="text_1" presStyleLbl="node1" presStyleIdx="0" presStyleCnt="7">
        <dgm:presLayoutVars>
          <dgm:bulletEnabled val="1"/>
        </dgm:presLayoutVars>
      </dgm:prSet>
      <dgm:spPr/>
      <dgm:t>
        <a:bodyPr/>
        <a:lstStyle/>
        <a:p>
          <a:endParaRPr lang="es-ES_tradnl"/>
        </a:p>
      </dgm:t>
    </dgm:pt>
    <dgm:pt modelId="{5B5FE372-603A-9440-8A8A-BA373777FCE3}" type="pres">
      <dgm:prSet presAssocID="{D8374F1E-555C-3841-BA2F-EEB370450BB2}" presName="accent_1" presStyleCnt="0"/>
      <dgm:spPr/>
    </dgm:pt>
    <dgm:pt modelId="{7DF929D6-2264-EC4D-96D4-DABEBB109686}" type="pres">
      <dgm:prSet presAssocID="{D8374F1E-555C-3841-BA2F-EEB370450BB2}" presName="accentRepeatNode" presStyleLbl="solidFgAcc1" presStyleIdx="0" presStyleCnt="7"/>
      <dgm:spPr/>
    </dgm:pt>
    <dgm:pt modelId="{3F3E50E1-16D0-174D-9685-481D2A265CE7}" type="pres">
      <dgm:prSet presAssocID="{0B019998-4E9B-324B-BE8A-87C6630147D4}" presName="text_2" presStyleLbl="node1" presStyleIdx="1" presStyleCnt="7">
        <dgm:presLayoutVars>
          <dgm:bulletEnabled val="1"/>
        </dgm:presLayoutVars>
      </dgm:prSet>
      <dgm:spPr/>
      <dgm:t>
        <a:bodyPr/>
        <a:lstStyle/>
        <a:p>
          <a:endParaRPr lang="es-ES_tradnl"/>
        </a:p>
      </dgm:t>
    </dgm:pt>
    <dgm:pt modelId="{6EA660EA-4055-C44B-AB24-79798BC9D2D7}" type="pres">
      <dgm:prSet presAssocID="{0B019998-4E9B-324B-BE8A-87C6630147D4}" presName="accent_2" presStyleCnt="0"/>
      <dgm:spPr/>
    </dgm:pt>
    <dgm:pt modelId="{D887EA98-C1E6-9545-91F4-F00ECC6F283F}" type="pres">
      <dgm:prSet presAssocID="{0B019998-4E9B-324B-BE8A-87C6630147D4}" presName="accentRepeatNode" presStyleLbl="solidFgAcc1" presStyleIdx="1" presStyleCnt="7"/>
      <dgm:spPr/>
    </dgm:pt>
    <dgm:pt modelId="{92C27699-CA37-3A48-9410-3ED496BB82F0}" type="pres">
      <dgm:prSet presAssocID="{59E1A65B-DEFF-E142-A4C4-5ECBE3A82970}" presName="text_3" presStyleLbl="node1" presStyleIdx="2" presStyleCnt="7">
        <dgm:presLayoutVars>
          <dgm:bulletEnabled val="1"/>
        </dgm:presLayoutVars>
      </dgm:prSet>
      <dgm:spPr/>
      <dgm:t>
        <a:bodyPr/>
        <a:lstStyle/>
        <a:p>
          <a:endParaRPr lang="es-ES_tradnl"/>
        </a:p>
      </dgm:t>
    </dgm:pt>
    <dgm:pt modelId="{BA21C877-1202-3C40-A312-CB9C3E5D302C}" type="pres">
      <dgm:prSet presAssocID="{59E1A65B-DEFF-E142-A4C4-5ECBE3A82970}" presName="accent_3" presStyleCnt="0"/>
      <dgm:spPr/>
    </dgm:pt>
    <dgm:pt modelId="{DC2BFA14-3BA2-C745-B890-A8596108B495}" type="pres">
      <dgm:prSet presAssocID="{59E1A65B-DEFF-E142-A4C4-5ECBE3A82970}" presName="accentRepeatNode" presStyleLbl="solidFgAcc1" presStyleIdx="2" presStyleCnt="7"/>
      <dgm:spPr/>
    </dgm:pt>
    <dgm:pt modelId="{18EAF621-09A6-DB49-A418-9B8590B1E18A}" type="pres">
      <dgm:prSet presAssocID="{7E7EF4BB-7150-424A-AC95-994C5A05A2D8}" presName="text_4" presStyleLbl="node1" presStyleIdx="3" presStyleCnt="7">
        <dgm:presLayoutVars>
          <dgm:bulletEnabled val="1"/>
        </dgm:presLayoutVars>
      </dgm:prSet>
      <dgm:spPr/>
      <dgm:t>
        <a:bodyPr/>
        <a:lstStyle/>
        <a:p>
          <a:endParaRPr lang="es-ES_tradnl"/>
        </a:p>
      </dgm:t>
    </dgm:pt>
    <dgm:pt modelId="{5295531C-31D6-914F-A29F-FF862A7774F3}" type="pres">
      <dgm:prSet presAssocID="{7E7EF4BB-7150-424A-AC95-994C5A05A2D8}" presName="accent_4" presStyleCnt="0"/>
      <dgm:spPr/>
    </dgm:pt>
    <dgm:pt modelId="{9C5E798C-8E74-8643-A2F9-2B7534F5214B}" type="pres">
      <dgm:prSet presAssocID="{7E7EF4BB-7150-424A-AC95-994C5A05A2D8}" presName="accentRepeatNode" presStyleLbl="solidFgAcc1" presStyleIdx="3" presStyleCnt="7"/>
      <dgm:spPr/>
    </dgm:pt>
    <dgm:pt modelId="{723D477D-B473-B743-B9EF-612390152378}" type="pres">
      <dgm:prSet presAssocID="{106E68DC-4C8D-224E-A168-78815FCB4997}" presName="text_5" presStyleLbl="node1" presStyleIdx="4" presStyleCnt="7">
        <dgm:presLayoutVars>
          <dgm:bulletEnabled val="1"/>
        </dgm:presLayoutVars>
      </dgm:prSet>
      <dgm:spPr/>
      <dgm:t>
        <a:bodyPr/>
        <a:lstStyle/>
        <a:p>
          <a:endParaRPr lang="es-ES_tradnl"/>
        </a:p>
      </dgm:t>
    </dgm:pt>
    <dgm:pt modelId="{89A82DED-CC0A-284A-A720-2B39FCF6F0DB}" type="pres">
      <dgm:prSet presAssocID="{106E68DC-4C8D-224E-A168-78815FCB4997}" presName="accent_5" presStyleCnt="0"/>
      <dgm:spPr/>
    </dgm:pt>
    <dgm:pt modelId="{A5A6FBB2-B734-9848-BC4C-BAF4EE55241A}" type="pres">
      <dgm:prSet presAssocID="{106E68DC-4C8D-224E-A168-78815FCB4997}" presName="accentRepeatNode" presStyleLbl="solidFgAcc1" presStyleIdx="4" presStyleCnt="7"/>
      <dgm:spPr/>
    </dgm:pt>
    <dgm:pt modelId="{DDC48045-59CF-1D46-8C20-23976D3F7E6E}" type="pres">
      <dgm:prSet presAssocID="{8E78181D-C60E-2443-92D5-B09F921DF5D3}" presName="text_6" presStyleLbl="node1" presStyleIdx="5" presStyleCnt="7">
        <dgm:presLayoutVars>
          <dgm:bulletEnabled val="1"/>
        </dgm:presLayoutVars>
      </dgm:prSet>
      <dgm:spPr/>
      <dgm:t>
        <a:bodyPr/>
        <a:lstStyle/>
        <a:p>
          <a:endParaRPr lang="es-ES_tradnl"/>
        </a:p>
      </dgm:t>
    </dgm:pt>
    <dgm:pt modelId="{7766D7DE-8BF0-234E-81AA-8CEE05369649}" type="pres">
      <dgm:prSet presAssocID="{8E78181D-C60E-2443-92D5-B09F921DF5D3}" presName="accent_6" presStyleCnt="0"/>
      <dgm:spPr/>
    </dgm:pt>
    <dgm:pt modelId="{AF8B7B30-3A42-D244-AD11-D844AA4A6CFB}" type="pres">
      <dgm:prSet presAssocID="{8E78181D-C60E-2443-92D5-B09F921DF5D3}" presName="accentRepeatNode" presStyleLbl="solidFgAcc1" presStyleIdx="5" presStyleCnt="7"/>
      <dgm:spPr/>
    </dgm:pt>
    <dgm:pt modelId="{0B9175AA-5B02-3C46-8980-B49DA102ECBE}" type="pres">
      <dgm:prSet presAssocID="{3A0EA7C6-988E-BD41-8CF0-76E1CADA804C}" presName="text_7" presStyleLbl="node1" presStyleIdx="6" presStyleCnt="7">
        <dgm:presLayoutVars>
          <dgm:bulletEnabled val="1"/>
        </dgm:presLayoutVars>
      </dgm:prSet>
      <dgm:spPr/>
      <dgm:t>
        <a:bodyPr/>
        <a:lstStyle/>
        <a:p>
          <a:endParaRPr lang="es-ES_tradnl"/>
        </a:p>
      </dgm:t>
    </dgm:pt>
    <dgm:pt modelId="{E231A1ED-7320-9748-97D2-0E1EA78E378F}" type="pres">
      <dgm:prSet presAssocID="{3A0EA7C6-988E-BD41-8CF0-76E1CADA804C}" presName="accent_7" presStyleCnt="0"/>
      <dgm:spPr/>
    </dgm:pt>
    <dgm:pt modelId="{F06B1832-CBE1-514D-9FB1-DFA3C35F958B}" type="pres">
      <dgm:prSet presAssocID="{3A0EA7C6-988E-BD41-8CF0-76E1CADA804C}" presName="accentRepeatNode" presStyleLbl="solidFgAcc1" presStyleIdx="6" presStyleCnt="7"/>
      <dgm:spPr/>
    </dgm:pt>
  </dgm:ptLst>
  <dgm:cxnLst>
    <dgm:cxn modelId="{ED16F6EE-1B37-0947-A28E-9993A3F94E5A}" srcId="{5B250B5A-B9CD-354B-A583-8FF101AB2E79}" destId="{3A0EA7C6-988E-BD41-8CF0-76E1CADA804C}" srcOrd="6" destOrd="0" parTransId="{9EF8185A-F158-6E4F-AE23-4832CDDF177D}" sibTransId="{6E54C639-AFC1-3640-8FD3-46F60F1D5EC0}"/>
    <dgm:cxn modelId="{4A73EE34-21BD-1640-B776-9DDBF8556C16}" srcId="{5B250B5A-B9CD-354B-A583-8FF101AB2E79}" destId="{8E78181D-C60E-2443-92D5-B09F921DF5D3}" srcOrd="5" destOrd="0" parTransId="{896AF83E-5A8E-244D-BCB7-0C15966F8D89}" sibTransId="{D2DFA64A-D03E-EC44-82E5-9793D1795394}"/>
    <dgm:cxn modelId="{6C62A3F4-BC46-2B47-AB71-D63C1756F23D}" type="presOf" srcId="{A9CD39AB-C27E-714A-A27F-6BFD135C767D}" destId="{54B0E2FC-06B6-0F48-A20F-4276037A93F7}" srcOrd="0" destOrd="0" presId="urn:microsoft.com/office/officeart/2008/layout/VerticalCurvedList"/>
    <dgm:cxn modelId="{8FDEF8F3-B567-E847-B029-B7E04AC01845}" type="presOf" srcId="{0B019998-4E9B-324B-BE8A-87C6630147D4}" destId="{3F3E50E1-16D0-174D-9685-481D2A265CE7}" srcOrd="0" destOrd="0" presId="urn:microsoft.com/office/officeart/2008/layout/VerticalCurvedList"/>
    <dgm:cxn modelId="{4B14F678-DC6D-464D-9171-4530AAF8F864}" type="presOf" srcId="{8E78181D-C60E-2443-92D5-B09F921DF5D3}" destId="{DDC48045-59CF-1D46-8C20-23976D3F7E6E}" srcOrd="0" destOrd="0" presId="urn:microsoft.com/office/officeart/2008/layout/VerticalCurvedList"/>
    <dgm:cxn modelId="{71FD7866-EE27-6F43-B3C6-669D6EE23A9F}" srcId="{5B250B5A-B9CD-354B-A583-8FF101AB2E79}" destId="{7E7EF4BB-7150-424A-AC95-994C5A05A2D8}" srcOrd="3" destOrd="0" parTransId="{53F7C4DB-A2C0-AB4C-AF05-80AA17DF0EAB}" sibTransId="{1B2D307A-5C32-EA4D-8773-9DA65F5409B7}"/>
    <dgm:cxn modelId="{6D4F4F03-6716-DE4B-BAA5-D2931D38FC02}" type="presOf" srcId="{7E7EF4BB-7150-424A-AC95-994C5A05A2D8}" destId="{18EAF621-09A6-DB49-A418-9B8590B1E18A}" srcOrd="0" destOrd="0" presId="urn:microsoft.com/office/officeart/2008/layout/VerticalCurvedList"/>
    <dgm:cxn modelId="{D329C2AB-DF5D-F14F-9FED-A8C5D143F4EC}" type="presOf" srcId="{3A0EA7C6-988E-BD41-8CF0-76E1CADA804C}" destId="{0B9175AA-5B02-3C46-8980-B49DA102ECBE}" srcOrd="0" destOrd="0" presId="urn:microsoft.com/office/officeart/2008/layout/VerticalCurvedList"/>
    <dgm:cxn modelId="{9728CE6D-FAFE-DA46-8C7B-55B073309926}" srcId="{5B250B5A-B9CD-354B-A583-8FF101AB2E79}" destId="{0B019998-4E9B-324B-BE8A-87C6630147D4}" srcOrd="1" destOrd="0" parTransId="{6BB1F2E3-D16C-EB4A-A469-AFA17117A3DB}" sibTransId="{A8DF51C6-562C-6D48-B9FA-CB0FEB2726B6}"/>
    <dgm:cxn modelId="{5D512C11-A7A5-BA41-AAB2-F9579FE835B1}" type="presOf" srcId="{D8374F1E-555C-3841-BA2F-EEB370450BB2}" destId="{8485E886-97DD-0648-AB8A-C6DC75E1FE61}" srcOrd="0" destOrd="0" presId="urn:microsoft.com/office/officeart/2008/layout/VerticalCurvedList"/>
    <dgm:cxn modelId="{A2262FE9-82D7-184F-804A-643AC93417E4}" type="presOf" srcId="{5B250B5A-B9CD-354B-A583-8FF101AB2E79}" destId="{5D92CF57-64C5-FF45-90D1-E5E6A6980CAD}" srcOrd="0" destOrd="0" presId="urn:microsoft.com/office/officeart/2008/layout/VerticalCurvedList"/>
    <dgm:cxn modelId="{9107D275-FAF5-2E46-9C2F-5C2957FC9B52}" srcId="{5B250B5A-B9CD-354B-A583-8FF101AB2E79}" destId="{59E1A65B-DEFF-E142-A4C4-5ECBE3A82970}" srcOrd="2" destOrd="0" parTransId="{7E0EA8BF-75E4-0B4C-A188-5F30B6B14FDB}" sibTransId="{241CF17F-700F-B040-A23E-8C8666FBCADB}"/>
    <dgm:cxn modelId="{BC17BC91-A2ED-6642-8F4B-103BB32FD04E}" type="presOf" srcId="{106E68DC-4C8D-224E-A168-78815FCB4997}" destId="{723D477D-B473-B743-B9EF-612390152378}" srcOrd="0" destOrd="0" presId="urn:microsoft.com/office/officeart/2008/layout/VerticalCurvedList"/>
    <dgm:cxn modelId="{80DD18B3-DC46-4D4C-8179-02E5D7B80B72}" srcId="{5B250B5A-B9CD-354B-A583-8FF101AB2E79}" destId="{106E68DC-4C8D-224E-A168-78815FCB4997}" srcOrd="4" destOrd="0" parTransId="{7FC3016F-0D60-D647-8C4B-E5A6C4FA7F34}" sibTransId="{9715FA02-D898-2741-97AF-AAEC604C2BCE}"/>
    <dgm:cxn modelId="{907A12DD-F9F0-EA4F-ABAE-E56925509282}" type="presOf" srcId="{59E1A65B-DEFF-E142-A4C4-5ECBE3A82970}" destId="{92C27699-CA37-3A48-9410-3ED496BB82F0}" srcOrd="0" destOrd="0" presId="urn:microsoft.com/office/officeart/2008/layout/VerticalCurvedList"/>
    <dgm:cxn modelId="{10EBB7EF-0F11-BB4A-AD51-013D4D737B93}" srcId="{5B250B5A-B9CD-354B-A583-8FF101AB2E79}" destId="{D8374F1E-555C-3841-BA2F-EEB370450BB2}" srcOrd="0" destOrd="0" parTransId="{BC339463-4A1C-0B4D-B692-1CF13700E5C2}" sibTransId="{A9CD39AB-C27E-714A-A27F-6BFD135C767D}"/>
    <dgm:cxn modelId="{CACDBF40-37DE-AD4B-ACCF-34F0F6906F57}" type="presParOf" srcId="{5D92CF57-64C5-FF45-90D1-E5E6A6980CAD}" destId="{7E3D9243-5B9B-DE47-BB21-8E665E70BD01}" srcOrd="0" destOrd="0" presId="urn:microsoft.com/office/officeart/2008/layout/VerticalCurvedList"/>
    <dgm:cxn modelId="{5E9BA637-FFF1-FE46-9D7A-6A455FFF0F5F}" type="presParOf" srcId="{7E3D9243-5B9B-DE47-BB21-8E665E70BD01}" destId="{903CF2B9-A70A-EC4B-A432-F95D785DEB76}" srcOrd="0" destOrd="0" presId="urn:microsoft.com/office/officeart/2008/layout/VerticalCurvedList"/>
    <dgm:cxn modelId="{0DD7B1D7-B219-7640-8358-AF3BB58A7443}" type="presParOf" srcId="{903CF2B9-A70A-EC4B-A432-F95D785DEB76}" destId="{3AA75295-833F-3741-A82E-3CD670AF7BCD}" srcOrd="0" destOrd="0" presId="urn:microsoft.com/office/officeart/2008/layout/VerticalCurvedList"/>
    <dgm:cxn modelId="{B5BCA512-E35E-CD43-98CD-4BEC54AB0EB1}" type="presParOf" srcId="{903CF2B9-A70A-EC4B-A432-F95D785DEB76}" destId="{54B0E2FC-06B6-0F48-A20F-4276037A93F7}" srcOrd="1" destOrd="0" presId="urn:microsoft.com/office/officeart/2008/layout/VerticalCurvedList"/>
    <dgm:cxn modelId="{950D322B-FE67-134F-B434-FAEDC54EAF42}" type="presParOf" srcId="{903CF2B9-A70A-EC4B-A432-F95D785DEB76}" destId="{56623B0A-426C-0148-B54A-E8AEA8A1638D}" srcOrd="2" destOrd="0" presId="urn:microsoft.com/office/officeart/2008/layout/VerticalCurvedList"/>
    <dgm:cxn modelId="{9F5A3E5A-3571-1C41-A4A9-94A1A1D17257}" type="presParOf" srcId="{903CF2B9-A70A-EC4B-A432-F95D785DEB76}" destId="{6F546C2A-D28A-3643-A4AE-B9A6159B7E75}" srcOrd="3" destOrd="0" presId="urn:microsoft.com/office/officeart/2008/layout/VerticalCurvedList"/>
    <dgm:cxn modelId="{481DB0AE-0386-B24C-ACDE-08458ADE7833}" type="presParOf" srcId="{7E3D9243-5B9B-DE47-BB21-8E665E70BD01}" destId="{8485E886-97DD-0648-AB8A-C6DC75E1FE61}" srcOrd="1" destOrd="0" presId="urn:microsoft.com/office/officeart/2008/layout/VerticalCurvedList"/>
    <dgm:cxn modelId="{05B2E20C-CC9A-494A-AE8B-403B19C13C1E}" type="presParOf" srcId="{7E3D9243-5B9B-DE47-BB21-8E665E70BD01}" destId="{5B5FE372-603A-9440-8A8A-BA373777FCE3}" srcOrd="2" destOrd="0" presId="urn:microsoft.com/office/officeart/2008/layout/VerticalCurvedList"/>
    <dgm:cxn modelId="{2BFF7092-DD41-8B4A-8C0C-E23424378A31}" type="presParOf" srcId="{5B5FE372-603A-9440-8A8A-BA373777FCE3}" destId="{7DF929D6-2264-EC4D-96D4-DABEBB109686}" srcOrd="0" destOrd="0" presId="urn:microsoft.com/office/officeart/2008/layout/VerticalCurvedList"/>
    <dgm:cxn modelId="{389AD8B3-4078-2A42-BC71-BE7B24BD9CF7}" type="presParOf" srcId="{7E3D9243-5B9B-DE47-BB21-8E665E70BD01}" destId="{3F3E50E1-16D0-174D-9685-481D2A265CE7}" srcOrd="3" destOrd="0" presId="urn:microsoft.com/office/officeart/2008/layout/VerticalCurvedList"/>
    <dgm:cxn modelId="{7C1B91A8-4FCE-5649-A923-F9764BC966F9}" type="presParOf" srcId="{7E3D9243-5B9B-DE47-BB21-8E665E70BD01}" destId="{6EA660EA-4055-C44B-AB24-79798BC9D2D7}" srcOrd="4" destOrd="0" presId="urn:microsoft.com/office/officeart/2008/layout/VerticalCurvedList"/>
    <dgm:cxn modelId="{E4B4DF34-784E-344D-AF82-AD7744E5DA28}" type="presParOf" srcId="{6EA660EA-4055-C44B-AB24-79798BC9D2D7}" destId="{D887EA98-C1E6-9545-91F4-F00ECC6F283F}" srcOrd="0" destOrd="0" presId="urn:microsoft.com/office/officeart/2008/layout/VerticalCurvedList"/>
    <dgm:cxn modelId="{E97E77F8-29AC-A944-AE5B-C7BA386151A7}" type="presParOf" srcId="{7E3D9243-5B9B-DE47-BB21-8E665E70BD01}" destId="{92C27699-CA37-3A48-9410-3ED496BB82F0}" srcOrd="5" destOrd="0" presId="urn:microsoft.com/office/officeart/2008/layout/VerticalCurvedList"/>
    <dgm:cxn modelId="{7D99C26A-EBCB-9A4C-B1E3-9D601A04DEC3}" type="presParOf" srcId="{7E3D9243-5B9B-DE47-BB21-8E665E70BD01}" destId="{BA21C877-1202-3C40-A312-CB9C3E5D302C}" srcOrd="6" destOrd="0" presId="urn:microsoft.com/office/officeart/2008/layout/VerticalCurvedList"/>
    <dgm:cxn modelId="{D4CA9C26-41EE-1048-B0A5-DE2B91A59264}" type="presParOf" srcId="{BA21C877-1202-3C40-A312-CB9C3E5D302C}" destId="{DC2BFA14-3BA2-C745-B890-A8596108B495}" srcOrd="0" destOrd="0" presId="urn:microsoft.com/office/officeart/2008/layout/VerticalCurvedList"/>
    <dgm:cxn modelId="{AB1CFDA3-2E57-054B-9EA2-AC75DCF7832E}" type="presParOf" srcId="{7E3D9243-5B9B-DE47-BB21-8E665E70BD01}" destId="{18EAF621-09A6-DB49-A418-9B8590B1E18A}" srcOrd="7" destOrd="0" presId="urn:microsoft.com/office/officeart/2008/layout/VerticalCurvedList"/>
    <dgm:cxn modelId="{9E03DB1F-72A0-7943-BD0E-8BFFCF7AD3C6}" type="presParOf" srcId="{7E3D9243-5B9B-DE47-BB21-8E665E70BD01}" destId="{5295531C-31D6-914F-A29F-FF862A7774F3}" srcOrd="8" destOrd="0" presId="urn:microsoft.com/office/officeart/2008/layout/VerticalCurvedList"/>
    <dgm:cxn modelId="{3089FE1A-B1BA-8145-8155-DA051469228B}" type="presParOf" srcId="{5295531C-31D6-914F-A29F-FF862A7774F3}" destId="{9C5E798C-8E74-8643-A2F9-2B7534F5214B}" srcOrd="0" destOrd="0" presId="urn:microsoft.com/office/officeart/2008/layout/VerticalCurvedList"/>
    <dgm:cxn modelId="{98B0C182-663E-8B49-B8BC-29C8F3941993}" type="presParOf" srcId="{7E3D9243-5B9B-DE47-BB21-8E665E70BD01}" destId="{723D477D-B473-B743-B9EF-612390152378}" srcOrd="9" destOrd="0" presId="urn:microsoft.com/office/officeart/2008/layout/VerticalCurvedList"/>
    <dgm:cxn modelId="{947A3991-CFBB-7742-9A56-A62EAB4CA533}" type="presParOf" srcId="{7E3D9243-5B9B-DE47-BB21-8E665E70BD01}" destId="{89A82DED-CC0A-284A-A720-2B39FCF6F0DB}" srcOrd="10" destOrd="0" presId="urn:microsoft.com/office/officeart/2008/layout/VerticalCurvedList"/>
    <dgm:cxn modelId="{A0852BE0-33C6-E84E-B997-535FB3B17CCA}" type="presParOf" srcId="{89A82DED-CC0A-284A-A720-2B39FCF6F0DB}" destId="{A5A6FBB2-B734-9848-BC4C-BAF4EE55241A}" srcOrd="0" destOrd="0" presId="urn:microsoft.com/office/officeart/2008/layout/VerticalCurvedList"/>
    <dgm:cxn modelId="{BF9BBAE6-2E77-8246-B54B-F5FC38983C85}" type="presParOf" srcId="{7E3D9243-5B9B-DE47-BB21-8E665E70BD01}" destId="{DDC48045-59CF-1D46-8C20-23976D3F7E6E}" srcOrd="11" destOrd="0" presId="urn:microsoft.com/office/officeart/2008/layout/VerticalCurvedList"/>
    <dgm:cxn modelId="{82443AEE-1568-6641-A1D0-F3CA35AC2AB9}" type="presParOf" srcId="{7E3D9243-5B9B-DE47-BB21-8E665E70BD01}" destId="{7766D7DE-8BF0-234E-81AA-8CEE05369649}" srcOrd="12" destOrd="0" presId="urn:microsoft.com/office/officeart/2008/layout/VerticalCurvedList"/>
    <dgm:cxn modelId="{D47CA729-CD26-564A-877D-66E9CFC9B95B}" type="presParOf" srcId="{7766D7DE-8BF0-234E-81AA-8CEE05369649}" destId="{AF8B7B30-3A42-D244-AD11-D844AA4A6CFB}" srcOrd="0" destOrd="0" presId="urn:microsoft.com/office/officeart/2008/layout/VerticalCurvedList"/>
    <dgm:cxn modelId="{7366EBD4-059B-AB44-A22A-19E9C4D62B00}" type="presParOf" srcId="{7E3D9243-5B9B-DE47-BB21-8E665E70BD01}" destId="{0B9175AA-5B02-3C46-8980-B49DA102ECBE}" srcOrd="13" destOrd="0" presId="urn:microsoft.com/office/officeart/2008/layout/VerticalCurvedList"/>
    <dgm:cxn modelId="{0B133DC6-293D-E14A-8B8F-AABFC680B9E4}" type="presParOf" srcId="{7E3D9243-5B9B-DE47-BB21-8E665E70BD01}" destId="{E231A1ED-7320-9748-97D2-0E1EA78E378F}" srcOrd="14" destOrd="0" presId="urn:microsoft.com/office/officeart/2008/layout/VerticalCurvedList"/>
    <dgm:cxn modelId="{5410424D-1477-4B41-A422-A9FDE3829298}" type="presParOf" srcId="{E231A1ED-7320-9748-97D2-0E1EA78E378F}" destId="{F06B1832-CBE1-514D-9FB1-DFA3C35F958B}"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18FCB-0537-443F-81EE-6A1268C76232}">
      <dsp:nvSpPr>
        <dsp:cNvPr id="0" name=""/>
        <dsp:cNvSpPr/>
      </dsp:nvSpPr>
      <dsp:spPr>
        <a:xfrm>
          <a:off x="0" y="0"/>
          <a:ext cx="6793954" cy="907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defRPr cap="all"/>
          </a:pPr>
          <a:r>
            <a:rPr lang="en-US" sz="2400" kern="1200" dirty="0"/>
            <a:t>1. Panorama de </a:t>
          </a:r>
          <a:r>
            <a:rPr lang="en-US" sz="2400" kern="1200" dirty="0" err="1"/>
            <a:t>mujeres</a:t>
          </a:r>
          <a:r>
            <a:rPr lang="en-US" sz="2400" kern="1200" dirty="0"/>
            <a:t> </a:t>
          </a:r>
          <a:r>
            <a:rPr lang="en-US" sz="2400" kern="1200" dirty="0" err="1"/>
            <a:t>migrantes</a:t>
          </a:r>
          <a:r>
            <a:rPr lang="en-US" sz="2400" kern="1200" dirty="0"/>
            <a:t> </a:t>
          </a:r>
          <a:r>
            <a:rPr lang="en-US" sz="2400" kern="1200" dirty="0" err="1"/>
            <a:t>en</a:t>
          </a:r>
          <a:r>
            <a:rPr lang="en-US" sz="2400" kern="1200" dirty="0"/>
            <a:t> el </a:t>
          </a:r>
          <a:r>
            <a:rPr lang="en-US" sz="2400" kern="1200" dirty="0" err="1"/>
            <a:t>mundo</a:t>
          </a:r>
          <a:r>
            <a:rPr lang="en-US" sz="2400" kern="1200" dirty="0"/>
            <a:t> y LAC</a:t>
          </a:r>
        </a:p>
      </dsp:txBody>
      <dsp:txXfrm>
        <a:off x="26574" y="26574"/>
        <a:ext cx="5814906" cy="854152"/>
      </dsp:txXfrm>
    </dsp:sp>
    <dsp:sp modelId="{0C8320EA-A4FF-47F1-AEBB-46528DDC372B}">
      <dsp:nvSpPr>
        <dsp:cNvPr id="0" name=""/>
        <dsp:cNvSpPr/>
      </dsp:nvSpPr>
      <dsp:spPr>
        <a:xfrm>
          <a:off x="599466" y="1058517"/>
          <a:ext cx="6793954" cy="907300"/>
        </a:xfrm>
        <a:prstGeom prst="roundRect">
          <a:avLst>
            <a:gd name="adj" fmla="val 10000"/>
          </a:avLst>
        </a:prstGeom>
        <a:solidFill>
          <a:schemeClr val="accent3">
            <a:hueOff val="5625133"/>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defRPr cap="all"/>
          </a:pPr>
          <a:r>
            <a:rPr lang="en-US" sz="2400" kern="1200"/>
            <a:t>2. Discriminación de mujeres migrantes y refugiadas</a:t>
          </a:r>
        </a:p>
      </dsp:txBody>
      <dsp:txXfrm>
        <a:off x="626040" y="1085091"/>
        <a:ext cx="5551594" cy="854152"/>
      </dsp:txXfrm>
    </dsp:sp>
    <dsp:sp modelId="{85AB07A8-4060-4FCB-87F0-72827069F834}">
      <dsp:nvSpPr>
        <dsp:cNvPr id="0" name=""/>
        <dsp:cNvSpPr/>
      </dsp:nvSpPr>
      <dsp:spPr>
        <a:xfrm>
          <a:off x="1198933" y="2117035"/>
          <a:ext cx="6793954" cy="907300"/>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defRPr cap="all"/>
          </a:pPr>
          <a:r>
            <a:rPr lang="en-US" sz="2400" kern="1200" dirty="0"/>
            <a:t>3. </a:t>
          </a:r>
          <a:r>
            <a:rPr lang="en-US" sz="2400" kern="1200" dirty="0" err="1"/>
            <a:t>Recomendaciones</a:t>
          </a:r>
          <a:r>
            <a:rPr lang="en-US" sz="2400" kern="1200" dirty="0"/>
            <a:t> de </a:t>
          </a:r>
          <a:r>
            <a:rPr lang="en-US" sz="2400" kern="1200" dirty="0" err="1"/>
            <a:t>género</a:t>
          </a:r>
          <a:r>
            <a:rPr lang="en-US" sz="2400" kern="1200" dirty="0"/>
            <a:t> para </a:t>
          </a:r>
          <a:r>
            <a:rPr lang="en-US" sz="2400" kern="1200" dirty="0" err="1"/>
            <a:t>periodistas</a:t>
          </a:r>
          <a:r>
            <a:rPr lang="en-US" sz="2400" kern="1200" dirty="0"/>
            <a:t> </a:t>
          </a:r>
        </a:p>
      </dsp:txBody>
      <dsp:txXfrm>
        <a:off x="1225507" y="2143609"/>
        <a:ext cx="5551594" cy="854152"/>
      </dsp:txXfrm>
    </dsp:sp>
    <dsp:sp modelId="{FE9E045B-94C9-4F4C-B293-C0842D49865D}">
      <dsp:nvSpPr>
        <dsp:cNvPr id="0" name=""/>
        <dsp:cNvSpPr/>
      </dsp:nvSpPr>
      <dsp:spPr>
        <a:xfrm>
          <a:off x="6204209" y="688036"/>
          <a:ext cx="589745" cy="589745"/>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6336902" y="688036"/>
        <a:ext cx="324359" cy="443783"/>
      </dsp:txXfrm>
    </dsp:sp>
    <dsp:sp modelId="{2651FBEC-323A-424B-893D-CC912DB5DC76}">
      <dsp:nvSpPr>
        <dsp:cNvPr id="0" name=""/>
        <dsp:cNvSpPr/>
      </dsp:nvSpPr>
      <dsp:spPr>
        <a:xfrm>
          <a:off x="6803675" y="1740505"/>
          <a:ext cx="589745" cy="589745"/>
        </a:xfrm>
        <a:prstGeom prst="downArrow">
          <a:avLst>
            <a:gd name="adj1" fmla="val 55000"/>
            <a:gd name="adj2" fmla="val 45000"/>
          </a:avLst>
        </a:prstGeom>
        <a:solidFill>
          <a:schemeClr val="accent3">
            <a:tint val="40000"/>
            <a:alpha val="90000"/>
            <a:hueOff val="10716852"/>
            <a:satOff val="-13793"/>
            <a:lumOff val="-1075"/>
            <a:alphaOff val="0"/>
          </a:schemeClr>
        </a:solidFill>
        <a:ln w="25400" cap="flat" cmpd="sng" algn="ctr">
          <a:solidFill>
            <a:schemeClr val="accent3">
              <a:tint val="40000"/>
              <a:alpha val="90000"/>
              <a:hueOff val="10716852"/>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6936368" y="1740505"/>
        <a:ext cx="324359" cy="443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B3B52-9A62-8943-A589-157532BBB11F}">
      <dsp:nvSpPr>
        <dsp:cNvPr id="0" name=""/>
        <dsp:cNvSpPr/>
      </dsp:nvSpPr>
      <dsp:spPr>
        <a:xfrm>
          <a:off x="0" y="-130418"/>
          <a:ext cx="8915400" cy="198903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a:t>Discriminación</a:t>
          </a:r>
          <a:r>
            <a:rPr lang="en-US" sz="1800" b="1" kern="1200" dirty="0"/>
            <a:t> contra las </a:t>
          </a:r>
          <a:r>
            <a:rPr lang="en-US" sz="1800" b="1" kern="1200" dirty="0" err="1"/>
            <a:t>mujeres</a:t>
          </a:r>
          <a:r>
            <a:rPr lang="en-US" sz="1800" b="1" kern="1200" dirty="0"/>
            <a:t>:</a:t>
          </a:r>
          <a:endParaRPr lang="en-US" sz="1050" kern="1200" dirty="0"/>
        </a:p>
        <a:p>
          <a:pPr lvl="0" algn="ctr" defTabSz="800100">
            <a:lnSpc>
              <a:spcPct val="90000"/>
            </a:lnSpc>
            <a:spcBef>
              <a:spcPct val="0"/>
            </a:spcBef>
            <a:spcAft>
              <a:spcPct val="35000"/>
            </a:spcAft>
          </a:pPr>
          <a:r>
            <a:rPr lang="en-US" sz="1600" kern="1200" dirty="0"/>
            <a:t>“</a:t>
          </a:r>
          <a:r>
            <a:rPr lang="en-US" sz="1600" kern="1200" dirty="0">
              <a:latin typeface="Arial" panose="020B0604020202020204" pitchFamily="34" charset="0"/>
            </a:rPr>
            <a:t>Toda </a:t>
          </a:r>
          <a:r>
            <a:rPr lang="en-US" sz="1600" b="1" kern="1200" dirty="0" err="1">
              <a:latin typeface="Arial" panose="020B0604020202020204" pitchFamily="34" charset="0"/>
            </a:rPr>
            <a:t>distinción</a:t>
          </a:r>
          <a:r>
            <a:rPr lang="en-US" sz="1600" b="1" kern="1200" dirty="0">
              <a:latin typeface="Arial" panose="020B0604020202020204" pitchFamily="34" charset="0"/>
            </a:rPr>
            <a:t>, </a:t>
          </a:r>
          <a:r>
            <a:rPr lang="en-US" sz="1600" b="1" kern="1200" dirty="0" err="1">
              <a:latin typeface="Arial" panose="020B0604020202020204" pitchFamily="34" charset="0"/>
            </a:rPr>
            <a:t>exclusión</a:t>
          </a:r>
          <a:r>
            <a:rPr lang="en-US" sz="1600" b="1" kern="1200" dirty="0">
              <a:latin typeface="Arial" panose="020B0604020202020204" pitchFamily="34" charset="0"/>
            </a:rPr>
            <a:t> o </a:t>
          </a:r>
          <a:r>
            <a:rPr lang="en-US" sz="1600" b="1" kern="1200" dirty="0" err="1">
              <a:latin typeface="Arial" panose="020B0604020202020204" pitchFamily="34" charset="0"/>
            </a:rPr>
            <a:t>restricción</a:t>
          </a:r>
          <a:r>
            <a:rPr lang="en-US" sz="1600" b="1" kern="1200" dirty="0">
              <a:latin typeface="Arial" panose="020B0604020202020204" pitchFamily="34" charset="0"/>
            </a:rPr>
            <a:t> </a:t>
          </a:r>
          <a:r>
            <a:rPr lang="en-US" sz="1600" b="1" kern="1200" dirty="0" err="1">
              <a:latin typeface="Arial" panose="020B0604020202020204" pitchFamily="34" charset="0"/>
            </a:rPr>
            <a:t>basada</a:t>
          </a:r>
          <a:r>
            <a:rPr lang="en-US" sz="1600" b="1" kern="1200" dirty="0">
              <a:latin typeface="Arial" panose="020B0604020202020204" pitchFamily="34" charset="0"/>
            </a:rPr>
            <a:t> </a:t>
          </a:r>
          <a:r>
            <a:rPr lang="en-US" sz="1600" b="1" kern="1200" dirty="0" err="1">
              <a:latin typeface="Arial" panose="020B0604020202020204" pitchFamily="34" charset="0"/>
            </a:rPr>
            <a:t>en</a:t>
          </a:r>
          <a:r>
            <a:rPr lang="en-US" sz="1600" b="1" kern="1200" dirty="0">
              <a:latin typeface="Arial" panose="020B0604020202020204" pitchFamily="34" charset="0"/>
            </a:rPr>
            <a:t> el </a:t>
          </a:r>
          <a:r>
            <a:rPr lang="en-US" sz="1600" b="1" kern="1200" dirty="0" err="1">
              <a:latin typeface="Arial" panose="020B0604020202020204" pitchFamily="34" charset="0"/>
            </a:rPr>
            <a:t>sexo</a:t>
          </a:r>
          <a:r>
            <a:rPr lang="en-US" sz="1600" b="1" kern="1200" dirty="0">
              <a:latin typeface="Arial" panose="020B0604020202020204" pitchFamily="34" charset="0"/>
            </a:rPr>
            <a:t> </a:t>
          </a:r>
          <a:r>
            <a:rPr lang="en-US" sz="1600" kern="1200" dirty="0">
              <a:latin typeface="Arial" panose="020B0604020202020204" pitchFamily="34" charset="0"/>
            </a:rPr>
            <a:t>que </a:t>
          </a:r>
          <a:r>
            <a:rPr lang="en-US" sz="1600" kern="1200" dirty="0" err="1">
              <a:latin typeface="Arial" panose="020B0604020202020204" pitchFamily="34" charset="0"/>
            </a:rPr>
            <a:t>tenga</a:t>
          </a:r>
          <a:r>
            <a:rPr lang="en-US" sz="1600" kern="1200" dirty="0">
              <a:latin typeface="Arial" panose="020B0604020202020204" pitchFamily="34" charset="0"/>
            </a:rPr>
            <a:t> por </a:t>
          </a:r>
          <a:r>
            <a:rPr lang="en-US" sz="1600" kern="1200" dirty="0" err="1">
              <a:latin typeface="Arial" panose="020B0604020202020204" pitchFamily="34" charset="0"/>
            </a:rPr>
            <a:t>objeto</a:t>
          </a:r>
          <a:r>
            <a:rPr lang="en-US" sz="1600" kern="1200" dirty="0">
              <a:latin typeface="Arial" panose="020B0604020202020204" pitchFamily="34" charset="0"/>
            </a:rPr>
            <a:t> o </a:t>
          </a:r>
          <a:r>
            <a:rPr lang="en-US" sz="1600" kern="1200" dirty="0" err="1">
              <a:latin typeface="Arial" panose="020B0604020202020204" pitchFamily="34" charset="0"/>
            </a:rPr>
            <a:t>resultado</a:t>
          </a:r>
          <a:r>
            <a:rPr lang="en-US" sz="1600" kern="1200" dirty="0">
              <a:latin typeface="Arial" panose="020B0604020202020204" pitchFamily="34" charset="0"/>
            </a:rPr>
            <a:t> </a:t>
          </a:r>
          <a:r>
            <a:rPr lang="en-US" sz="1600" b="1" kern="1200" dirty="0" err="1">
              <a:latin typeface="Arial" panose="020B0604020202020204" pitchFamily="34" charset="0"/>
            </a:rPr>
            <a:t>menoscabar</a:t>
          </a:r>
          <a:r>
            <a:rPr lang="en-US" sz="1600" b="1" kern="1200" dirty="0">
              <a:latin typeface="Arial" panose="020B0604020202020204" pitchFamily="34" charset="0"/>
            </a:rPr>
            <a:t> o </a:t>
          </a:r>
          <a:r>
            <a:rPr lang="en-US" sz="1600" b="1" kern="1200" dirty="0" err="1">
              <a:latin typeface="Arial" panose="020B0604020202020204" pitchFamily="34" charset="0"/>
            </a:rPr>
            <a:t>anular</a:t>
          </a:r>
          <a:r>
            <a:rPr lang="en-US" sz="1600" b="1" kern="1200" dirty="0">
              <a:latin typeface="Arial" panose="020B0604020202020204" pitchFamily="34" charset="0"/>
            </a:rPr>
            <a:t> el </a:t>
          </a:r>
          <a:r>
            <a:rPr lang="en-US" sz="1600" b="1" kern="1200" dirty="0" err="1">
              <a:latin typeface="Arial" panose="020B0604020202020204" pitchFamily="34" charset="0"/>
            </a:rPr>
            <a:t>reconocimiento</a:t>
          </a:r>
          <a:r>
            <a:rPr lang="en-US" sz="1600" b="1" kern="1200" dirty="0">
              <a:latin typeface="Arial" panose="020B0604020202020204" pitchFamily="34" charset="0"/>
            </a:rPr>
            <a:t>, </a:t>
          </a:r>
          <a:r>
            <a:rPr lang="en-US" sz="1600" b="1" kern="1200" dirty="0" err="1">
              <a:latin typeface="Arial" panose="020B0604020202020204" pitchFamily="34" charset="0"/>
            </a:rPr>
            <a:t>goce</a:t>
          </a:r>
          <a:r>
            <a:rPr lang="en-US" sz="1600" b="1" kern="1200" dirty="0">
              <a:latin typeface="Arial" panose="020B0604020202020204" pitchFamily="34" charset="0"/>
            </a:rPr>
            <a:t> o </a:t>
          </a:r>
          <a:r>
            <a:rPr lang="en-US" sz="1600" b="1" kern="1200" dirty="0" err="1">
              <a:latin typeface="Arial" panose="020B0604020202020204" pitchFamily="34" charset="0"/>
            </a:rPr>
            <a:t>ejercicio</a:t>
          </a:r>
          <a:r>
            <a:rPr lang="en-US" sz="1600" b="1" kern="1200" dirty="0">
              <a:latin typeface="Arial" panose="020B0604020202020204" pitchFamily="34" charset="0"/>
            </a:rPr>
            <a:t> por la </a:t>
          </a:r>
          <a:r>
            <a:rPr lang="en-US" sz="1600" b="1" kern="1200" dirty="0" err="1">
              <a:latin typeface="Arial" panose="020B0604020202020204" pitchFamily="34" charset="0"/>
            </a:rPr>
            <a:t>mujer</a:t>
          </a:r>
          <a:r>
            <a:rPr lang="en-US" sz="1600" kern="1200" dirty="0">
              <a:latin typeface="Arial" panose="020B0604020202020204" pitchFamily="34" charset="0"/>
            </a:rPr>
            <a:t>, </a:t>
          </a:r>
          <a:r>
            <a:rPr lang="en-US" sz="1600" kern="1200" dirty="0" err="1">
              <a:latin typeface="Arial" panose="020B0604020202020204" pitchFamily="34" charset="0"/>
            </a:rPr>
            <a:t>independientemente</a:t>
          </a:r>
          <a:r>
            <a:rPr lang="en-US" sz="1600" kern="1200" dirty="0">
              <a:latin typeface="Arial" panose="020B0604020202020204" pitchFamily="34" charset="0"/>
            </a:rPr>
            <a:t> de </a:t>
          </a:r>
          <a:r>
            <a:rPr lang="en-US" sz="1600" kern="1200" dirty="0" err="1">
              <a:latin typeface="Arial" panose="020B0604020202020204" pitchFamily="34" charset="0"/>
            </a:rPr>
            <a:t>su</a:t>
          </a:r>
          <a:r>
            <a:rPr lang="en-US" sz="1600" kern="1200" dirty="0">
              <a:latin typeface="Arial" panose="020B0604020202020204" pitchFamily="34" charset="0"/>
            </a:rPr>
            <a:t> </a:t>
          </a:r>
          <a:r>
            <a:rPr lang="en-US" sz="1600" kern="1200" dirty="0" err="1">
              <a:latin typeface="Arial" panose="020B0604020202020204" pitchFamily="34" charset="0"/>
            </a:rPr>
            <a:t>estado</a:t>
          </a:r>
          <a:r>
            <a:rPr lang="en-US" sz="1600" kern="1200" dirty="0">
              <a:latin typeface="Arial" panose="020B0604020202020204" pitchFamily="34" charset="0"/>
            </a:rPr>
            <a:t> civil, </a:t>
          </a:r>
          <a:r>
            <a:rPr lang="en-US" sz="1600" kern="1200" dirty="0" err="1">
              <a:latin typeface="Arial" panose="020B0604020202020204" pitchFamily="34" charset="0"/>
            </a:rPr>
            <a:t>sobre</a:t>
          </a:r>
          <a:r>
            <a:rPr lang="en-US" sz="1600" kern="1200" dirty="0">
              <a:latin typeface="Arial" panose="020B0604020202020204" pitchFamily="34" charset="0"/>
            </a:rPr>
            <a:t> la base de la </a:t>
          </a:r>
          <a:r>
            <a:rPr lang="en-US" sz="1600" kern="1200" dirty="0" err="1">
              <a:latin typeface="Arial" panose="020B0604020202020204" pitchFamily="34" charset="0"/>
            </a:rPr>
            <a:t>igualdad</a:t>
          </a:r>
          <a:r>
            <a:rPr lang="en-US" sz="1600" kern="1200" dirty="0">
              <a:latin typeface="Arial" panose="020B0604020202020204" pitchFamily="34" charset="0"/>
            </a:rPr>
            <a:t> del hombre y la </a:t>
          </a:r>
          <a:r>
            <a:rPr lang="en-US" sz="1600" kern="1200" dirty="0" err="1">
              <a:latin typeface="Arial" panose="020B0604020202020204" pitchFamily="34" charset="0"/>
            </a:rPr>
            <a:t>mujer</a:t>
          </a:r>
          <a:r>
            <a:rPr lang="en-US" sz="1600" kern="1200" dirty="0">
              <a:latin typeface="Arial" panose="020B0604020202020204" pitchFamily="34" charset="0"/>
            </a:rPr>
            <a:t>, de los derechos </a:t>
          </a:r>
          <a:r>
            <a:rPr lang="en-US" sz="1600" kern="1200" dirty="0" err="1">
              <a:latin typeface="Arial" panose="020B0604020202020204" pitchFamily="34" charset="0"/>
            </a:rPr>
            <a:t>humanos</a:t>
          </a:r>
          <a:r>
            <a:rPr lang="en-US" sz="1600" kern="1200" dirty="0">
              <a:latin typeface="Arial" panose="020B0604020202020204" pitchFamily="34" charset="0"/>
            </a:rPr>
            <a:t> y las </a:t>
          </a:r>
          <a:r>
            <a:rPr lang="en-US" sz="1600" kern="1200" dirty="0" err="1">
              <a:latin typeface="Arial" panose="020B0604020202020204" pitchFamily="34" charset="0"/>
            </a:rPr>
            <a:t>libertades</a:t>
          </a:r>
          <a:r>
            <a:rPr lang="en-US" sz="1600" kern="1200" dirty="0">
              <a:latin typeface="Arial" panose="020B0604020202020204" pitchFamily="34" charset="0"/>
            </a:rPr>
            <a:t> </a:t>
          </a:r>
          <a:r>
            <a:rPr lang="en-US" sz="1600" kern="1200" dirty="0" err="1">
              <a:latin typeface="Arial" panose="020B0604020202020204" pitchFamily="34" charset="0"/>
            </a:rPr>
            <a:t>fundamentales</a:t>
          </a:r>
          <a:r>
            <a:rPr lang="en-US" sz="1600" kern="1200" dirty="0">
              <a:latin typeface="Arial" panose="020B0604020202020204" pitchFamily="34" charset="0"/>
            </a:rPr>
            <a:t> </a:t>
          </a:r>
          <a:r>
            <a:rPr lang="en-US" sz="1600" kern="1200" dirty="0" err="1">
              <a:latin typeface="Arial" panose="020B0604020202020204" pitchFamily="34" charset="0"/>
            </a:rPr>
            <a:t>en</a:t>
          </a:r>
          <a:r>
            <a:rPr lang="en-US" sz="1600" kern="1200" dirty="0">
              <a:latin typeface="Arial" panose="020B0604020202020204" pitchFamily="34" charset="0"/>
            </a:rPr>
            <a:t> las </a:t>
          </a:r>
          <a:r>
            <a:rPr lang="en-US" sz="1600" kern="1200" dirty="0" err="1">
              <a:latin typeface="Arial" panose="020B0604020202020204" pitchFamily="34" charset="0"/>
            </a:rPr>
            <a:t>esferas</a:t>
          </a:r>
          <a:r>
            <a:rPr lang="en-US" sz="1600" kern="1200" dirty="0">
              <a:latin typeface="Arial" panose="020B0604020202020204" pitchFamily="34" charset="0"/>
            </a:rPr>
            <a:t> </a:t>
          </a:r>
          <a:r>
            <a:rPr lang="en-US" sz="1600" kern="1200" dirty="0" err="1">
              <a:latin typeface="Arial" panose="020B0604020202020204" pitchFamily="34" charset="0"/>
            </a:rPr>
            <a:t>política</a:t>
          </a:r>
          <a:r>
            <a:rPr lang="en-US" sz="1600" kern="1200" dirty="0">
              <a:latin typeface="Arial" panose="020B0604020202020204" pitchFamily="34" charset="0"/>
            </a:rPr>
            <a:t>, </a:t>
          </a:r>
          <a:r>
            <a:rPr lang="en-US" sz="1600" kern="1200" dirty="0" err="1">
              <a:latin typeface="Arial" panose="020B0604020202020204" pitchFamily="34" charset="0"/>
            </a:rPr>
            <a:t>económica</a:t>
          </a:r>
          <a:r>
            <a:rPr lang="en-US" sz="1600" kern="1200" dirty="0">
              <a:latin typeface="Arial" panose="020B0604020202020204" pitchFamily="34" charset="0"/>
            </a:rPr>
            <a:t>, social, cultural y civil o </a:t>
          </a:r>
          <a:r>
            <a:rPr lang="en-US" sz="1600" kern="1200" dirty="0" err="1">
              <a:latin typeface="Arial" panose="020B0604020202020204" pitchFamily="34" charset="0"/>
            </a:rPr>
            <a:t>en</a:t>
          </a:r>
          <a:r>
            <a:rPr lang="en-US" sz="1600" kern="1200" dirty="0">
              <a:latin typeface="Arial" panose="020B0604020202020204" pitchFamily="34" charset="0"/>
            </a:rPr>
            <a:t> </a:t>
          </a:r>
          <a:r>
            <a:rPr lang="en-US" sz="1600" kern="1200" dirty="0" err="1">
              <a:latin typeface="Arial" panose="020B0604020202020204" pitchFamily="34" charset="0"/>
            </a:rPr>
            <a:t>cualquier</a:t>
          </a:r>
          <a:r>
            <a:rPr lang="en-US" sz="1600" kern="1200" dirty="0">
              <a:latin typeface="Arial" panose="020B0604020202020204" pitchFamily="34" charset="0"/>
            </a:rPr>
            <a:t> </a:t>
          </a:r>
          <a:r>
            <a:rPr lang="en-US" sz="1600" kern="1200" dirty="0" err="1">
              <a:latin typeface="Arial" panose="020B0604020202020204" pitchFamily="34" charset="0"/>
            </a:rPr>
            <a:t>otra</a:t>
          </a:r>
          <a:r>
            <a:rPr lang="en-US" sz="1600" kern="1200" dirty="0">
              <a:latin typeface="Arial" panose="020B0604020202020204" pitchFamily="34" charset="0"/>
            </a:rPr>
            <a:t> </a:t>
          </a:r>
          <a:r>
            <a:rPr lang="en-US" sz="1600" kern="1200" dirty="0" err="1">
              <a:latin typeface="Arial" panose="020B0604020202020204" pitchFamily="34" charset="0"/>
            </a:rPr>
            <a:t>esfera</a:t>
          </a:r>
          <a:r>
            <a:rPr lang="en-US" sz="1600" kern="1200" dirty="0">
              <a:latin typeface="Arial" panose="020B0604020202020204" pitchFamily="34" charset="0"/>
            </a:rPr>
            <a:t>.” </a:t>
          </a:r>
        </a:p>
        <a:p>
          <a:pPr lvl="0" algn="ctr" defTabSz="800100">
            <a:lnSpc>
              <a:spcPct val="90000"/>
            </a:lnSpc>
            <a:spcBef>
              <a:spcPct val="0"/>
            </a:spcBef>
            <a:spcAft>
              <a:spcPct val="35000"/>
            </a:spcAft>
          </a:pPr>
          <a:r>
            <a:rPr lang="en-US" sz="1600" kern="1200" dirty="0">
              <a:latin typeface="Arial" panose="020B0604020202020204" pitchFamily="34" charset="0"/>
            </a:rPr>
            <a:t>CEDAW, </a:t>
          </a:r>
          <a:r>
            <a:rPr lang="en-US" sz="1600" kern="1200" dirty="0" err="1">
              <a:latin typeface="Arial" panose="020B0604020202020204" pitchFamily="34" charset="0"/>
            </a:rPr>
            <a:t>artículo</a:t>
          </a:r>
          <a:r>
            <a:rPr lang="en-US" sz="1600" kern="1200" dirty="0">
              <a:latin typeface="Arial" panose="020B0604020202020204" pitchFamily="34" charset="0"/>
            </a:rPr>
            <a:t> 1</a:t>
          </a:r>
          <a:endParaRPr lang="en-US" sz="1600" kern="1200" dirty="0"/>
        </a:p>
      </dsp:txBody>
      <dsp:txXfrm>
        <a:off x="0" y="-130418"/>
        <a:ext cx="8915400" cy="1989030"/>
      </dsp:txXfrm>
    </dsp:sp>
    <dsp:sp modelId="{BEEC8040-92DD-2A43-90AC-A0C9B922D262}">
      <dsp:nvSpPr>
        <dsp:cNvPr id="0" name=""/>
        <dsp:cNvSpPr/>
      </dsp:nvSpPr>
      <dsp:spPr>
        <a:xfrm>
          <a:off x="0" y="2058497"/>
          <a:ext cx="2228849" cy="2160002"/>
        </a:xfrm>
        <a:prstGeom prst="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Font typeface="Arial" panose="020B0604020202020204" pitchFamily="34" charset="0"/>
            <a:buChar char="•"/>
          </a:pPr>
          <a:r>
            <a:rPr lang="en-US" sz="1800" kern="1200" dirty="0">
              <a:latin typeface="Arial" panose="020B0604020202020204" pitchFamily="34" charset="0"/>
            </a:rPr>
            <a:t>Viola los </a:t>
          </a:r>
          <a:r>
            <a:rPr lang="en-US" sz="1800" kern="1200" dirty="0" err="1">
              <a:latin typeface="Arial" panose="020B0604020202020204" pitchFamily="34" charset="0"/>
            </a:rPr>
            <a:t>principios</a:t>
          </a:r>
          <a:r>
            <a:rPr lang="en-US" sz="1800" kern="1200" dirty="0">
              <a:latin typeface="Arial" panose="020B0604020202020204" pitchFamily="34" charset="0"/>
            </a:rPr>
            <a:t> de la </a:t>
          </a:r>
          <a:r>
            <a:rPr lang="en-US" sz="1800" kern="1200" dirty="0" err="1">
              <a:latin typeface="Arial" panose="020B0604020202020204" pitchFamily="34" charset="0"/>
            </a:rPr>
            <a:t>igualdad</a:t>
          </a:r>
          <a:r>
            <a:rPr lang="en-US" sz="1800" kern="1200" dirty="0">
              <a:latin typeface="Arial" panose="020B0604020202020204" pitchFamily="34" charset="0"/>
            </a:rPr>
            <a:t> de derechos y del </a:t>
          </a:r>
          <a:r>
            <a:rPr lang="en-US" sz="1800" kern="1200" dirty="0" err="1">
              <a:latin typeface="Arial" panose="020B0604020202020204" pitchFamily="34" charset="0"/>
            </a:rPr>
            <a:t>respeto</a:t>
          </a:r>
          <a:r>
            <a:rPr lang="en-US" sz="1800" kern="1200" dirty="0">
              <a:latin typeface="Arial" panose="020B0604020202020204" pitchFamily="34" charset="0"/>
            </a:rPr>
            <a:t> de la </a:t>
          </a:r>
          <a:r>
            <a:rPr lang="en-US" sz="1800" kern="1200" dirty="0" err="1">
              <a:latin typeface="Arial" panose="020B0604020202020204" pitchFamily="34" charset="0"/>
            </a:rPr>
            <a:t>dignidad</a:t>
          </a:r>
          <a:r>
            <a:rPr lang="en-US" sz="1800" kern="1200" dirty="0">
              <a:latin typeface="Arial" panose="020B0604020202020204" pitchFamily="34" charset="0"/>
            </a:rPr>
            <a:t> </a:t>
          </a:r>
          <a:r>
            <a:rPr lang="en-US" sz="1800" kern="1200" dirty="0" err="1">
              <a:latin typeface="Arial" panose="020B0604020202020204" pitchFamily="34" charset="0"/>
            </a:rPr>
            <a:t>humana</a:t>
          </a:r>
          <a:endParaRPr lang="en-US" sz="1800" kern="1200" dirty="0"/>
        </a:p>
      </dsp:txBody>
      <dsp:txXfrm>
        <a:off x="0" y="2058497"/>
        <a:ext cx="2228849" cy="2160002"/>
      </dsp:txXfrm>
    </dsp:sp>
    <dsp:sp modelId="{6C19F310-87C7-574E-8355-FB146183961E}">
      <dsp:nvSpPr>
        <dsp:cNvPr id="0" name=""/>
        <dsp:cNvSpPr/>
      </dsp:nvSpPr>
      <dsp:spPr>
        <a:xfrm>
          <a:off x="2228850" y="2058497"/>
          <a:ext cx="2228849" cy="2160002"/>
        </a:xfrm>
        <a:prstGeom prst="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latin typeface="Arial" panose="020B0604020202020204" pitchFamily="34" charset="0"/>
            </a:rPr>
            <a:t>Dificulta</a:t>
          </a:r>
          <a:r>
            <a:rPr lang="en-US" sz="1600" kern="1200" dirty="0">
              <a:latin typeface="Arial" panose="020B0604020202020204" pitchFamily="34" charset="0"/>
            </a:rPr>
            <a:t> la </a:t>
          </a:r>
          <a:r>
            <a:rPr lang="en-US" sz="1600" kern="1200" dirty="0" err="1">
              <a:latin typeface="Arial" panose="020B0604020202020204" pitchFamily="34" charset="0"/>
            </a:rPr>
            <a:t>participación</a:t>
          </a:r>
          <a:r>
            <a:rPr lang="en-US" sz="1600" kern="1200" dirty="0">
              <a:latin typeface="Arial" panose="020B0604020202020204" pitchFamily="34" charset="0"/>
            </a:rPr>
            <a:t> de las </a:t>
          </a:r>
          <a:r>
            <a:rPr lang="en-US" sz="1600" kern="1200" dirty="0" err="1">
              <a:latin typeface="Arial" panose="020B0604020202020204" pitchFamily="34" charset="0"/>
            </a:rPr>
            <a:t>mujeres</a:t>
          </a:r>
          <a:r>
            <a:rPr lang="en-US" sz="1600" kern="1200" dirty="0">
              <a:latin typeface="Arial" panose="020B0604020202020204" pitchFamily="34" charset="0"/>
            </a:rPr>
            <a:t>, </a:t>
          </a:r>
          <a:r>
            <a:rPr lang="en-US" sz="1600" kern="1200" dirty="0" err="1">
              <a:latin typeface="Arial" panose="020B0604020202020204" pitchFamily="34" charset="0"/>
            </a:rPr>
            <a:t>en</a:t>
          </a:r>
          <a:r>
            <a:rPr lang="en-US" sz="1600" kern="1200" dirty="0">
              <a:latin typeface="Arial" panose="020B0604020202020204" pitchFamily="34" charset="0"/>
            </a:rPr>
            <a:t> las </a:t>
          </a:r>
          <a:r>
            <a:rPr lang="en-US" sz="1600" kern="1200" dirty="0" err="1">
              <a:latin typeface="Arial" panose="020B0604020202020204" pitchFamily="34" charset="0"/>
            </a:rPr>
            <a:t>mismas</a:t>
          </a:r>
          <a:r>
            <a:rPr lang="en-US" sz="1600" kern="1200" dirty="0">
              <a:latin typeface="Arial" panose="020B0604020202020204" pitchFamily="34" charset="0"/>
            </a:rPr>
            <a:t> </a:t>
          </a:r>
          <a:r>
            <a:rPr lang="en-US" sz="1600" kern="1200" dirty="0" err="1">
              <a:latin typeface="Arial" panose="020B0604020202020204" pitchFamily="34" charset="0"/>
            </a:rPr>
            <a:t>condiciones</a:t>
          </a:r>
          <a:r>
            <a:rPr lang="en-US" sz="1600" kern="1200" dirty="0">
              <a:latin typeface="Arial" panose="020B0604020202020204" pitchFamily="34" charset="0"/>
            </a:rPr>
            <a:t> que los hombres, </a:t>
          </a:r>
          <a:r>
            <a:rPr lang="en-US" sz="1600" kern="1200" dirty="0" err="1">
              <a:latin typeface="Arial" panose="020B0604020202020204" pitchFamily="34" charset="0"/>
            </a:rPr>
            <a:t>en</a:t>
          </a:r>
          <a:r>
            <a:rPr lang="en-US" sz="1600" kern="1200" dirty="0">
              <a:latin typeface="Arial" panose="020B0604020202020204" pitchFamily="34" charset="0"/>
            </a:rPr>
            <a:t> la </a:t>
          </a:r>
          <a:r>
            <a:rPr lang="en-US" sz="1600" kern="1200" dirty="0" err="1">
              <a:latin typeface="Arial" panose="020B0604020202020204" pitchFamily="34" charset="0"/>
            </a:rPr>
            <a:t>vida</a:t>
          </a:r>
          <a:r>
            <a:rPr lang="en-US" sz="1600" kern="1200" dirty="0">
              <a:latin typeface="Arial" panose="020B0604020202020204" pitchFamily="34" charset="0"/>
            </a:rPr>
            <a:t> </a:t>
          </a:r>
          <a:r>
            <a:rPr lang="en-US" sz="1600" kern="1200" dirty="0" err="1">
              <a:latin typeface="Arial" panose="020B0604020202020204" pitchFamily="34" charset="0"/>
            </a:rPr>
            <a:t>política</a:t>
          </a:r>
          <a:r>
            <a:rPr lang="en-US" sz="1600" kern="1200" dirty="0">
              <a:latin typeface="Arial" panose="020B0604020202020204" pitchFamily="34" charset="0"/>
            </a:rPr>
            <a:t>, social, </a:t>
          </a:r>
          <a:r>
            <a:rPr lang="en-US" sz="1600" kern="1200" dirty="0" err="1">
              <a:latin typeface="Arial" panose="020B0604020202020204" pitchFamily="34" charset="0"/>
            </a:rPr>
            <a:t>económica</a:t>
          </a:r>
          <a:r>
            <a:rPr lang="en-US" sz="1600" kern="1200" dirty="0">
              <a:latin typeface="Arial" panose="020B0604020202020204" pitchFamily="34" charset="0"/>
            </a:rPr>
            <a:t> y cultural de </a:t>
          </a:r>
          <a:r>
            <a:rPr lang="en-US" sz="1600" kern="1200" dirty="0" err="1">
              <a:latin typeface="Arial" panose="020B0604020202020204" pitchFamily="34" charset="0"/>
            </a:rPr>
            <a:t>su</a:t>
          </a:r>
          <a:r>
            <a:rPr lang="en-US" sz="1600" kern="1200" dirty="0">
              <a:latin typeface="Arial" panose="020B0604020202020204" pitchFamily="34" charset="0"/>
            </a:rPr>
            <a:t> </a:t>
          </a:r>
          <a:r>
            <a:rPr lang="en-US" sz="1600" kern="1200" dirty="0" err="1">
              <a:latin typeface="Arial" panose="020B0604020202020204" pitchFamily="34" charset="0"/>
            </a:rPr>
            <a:t>país</a:t>
          </a:r>
          <a:endParaRPr lang="en-US" sz="1600" kern="1200" dirty="0">
            <a:latin typeface="Arial" panose="020B0604020202020204" pitchFamily="34" charset="0"/>
          </a:endParaRPr>
        </a:p>
      </dsp:txBody>
      <dsp:txXfrm>
        <a:off x="2228850" y="2058497"/>
        <a:ext cx="2228849" cy="2160002"/>
      </dsp:txXfrm>
    </dsp:sp>
    <dsp:sp modelId="{8AB435EC-0D87-724F-9C73-EC0084A6F876}">
      <dsp:nvSpPr>
        <dsp:cNvPr id="0" name=""/>
        <dsp:cNvSpPr/>
      </dsp:nvSpPr>
      <dsp:spPr>
        <a:xfrm>
          <a:off x="4457700" y="2058497"/>
          <a:ext cx="2228849" cy="2160002"/>
        </a:xfrm>
        <a:prstGeom prst="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a:latin typeface="Arial" panose="020B0604020202020204" pitchFamily="34" charset="0"/>
            </a:rPr>
            <a:t>Constituye</a:t>
          </a:r>
          <a:r>
            <a:rPr lang="en-US" sz="1800" kern="1200" dirty="0">
              <a:latin typeface="Arial" panose="020B0604020202020204" pitchFamily="34" charset="0"/>
            </a:rPr>
            <a:t> un </a:t>
          </a:r>
          <a:r>
            <a:rPr lang="en-US" sz="1800" kern="1200" dirty="0" err="1">
              <a:latin typeface="Arial" panose="020B0604020202020204" pitchFamily="34" charset="0"/>
            </a:rPr>
            <a:t>obstáculo</a:t>
          </a:r>
          <a:r>
            <a:rPr lang="en-US" sz="1800" kern="1200" dirty="0">
              <a:latin typeface="Arial" panose="020B0604020202020204" pitchFamily="34" charset="0"/>
            </a:rPr>
            <a:t> para el </a:t>
          </a:r>
          <a:r>
            <a:rPr lang="en-US" sz="1800" kern="1200" dirty="0" err="1">
              <a:latin typeface="Arial" panose="020B0604020202020204" pitchFamily="34" charset="0"/>
            </a:rPr>
            <a:t>aumento</a:t>
          </a:r>
          <a:r>
            <a:rPr lang="en-US" sz="1800" kern="1200" dirty="0">
              <a:latin typeface="Arial" panose="020B0604020202020204" pitchFamily="34" charset="0"/>
            </a:rPr>
            <a:t> del </a:t>
          </a:r>
          <a:r>
            <a:rPr lang="en-US" sz="1800" kern="1200" dirty="0" err="1">
              <a:latin typeface="Arial" panose="020B0604020202020204" pitchFamily="34" charset="0"/>
            </a:rPr>
            <a:t>bienestar</a:t>
          </a:r>
          <a:r>
            <a:rPr lang="en-US" sz="1800" kern="1200" dirty="0">
              <a:latin typeface="Arial" panose="020B0604020202020204" pitchFamily="34" charset="0"/>
            </a:rPr>
            <a:t> de la </a:t>
          </a:r>
          <a:r>
            <a:rPr lang="en-US" sz="1800" kern="1200" dirty="0" err="1">
              <a:latin typeface="Arial" panose="020B0604020202020204" pitchFamily="34" charset="0"/>
            </a:rPr>
            <a:t>sociedad</a:t>
          </a:r>
          <a:r>
            <a:rPr lang="en-US" sz="1800" kern="1200" dirty="0">
              <a:latin typeface="Arial" panose="020B0604020202020204" pitchFamily="34" charset="0"/>
            </a:rPr>
            <a:t> y de la </a:t>
          </a:r>
          <a:r>
            <a:rPr lang="en-US" sz="1800" kern="1200" dirty="0" err="1">
              <a:latin typeface="Arial" panose="020B0604020202020204" pitchFamily="34" charset="0"/>
            </a:rPr>
            <a:t>familia</a:t>
          </a:r>
          <a:endParaRPr lang="en-US" sz="1800" kern="1200" dirty="0">
            <a:latin typeface="Arial" panose="020B0604020202020204" pitchFamily="34" charset="0"/>
          </a:endParaRPr>
        </a:p>
      </dsp:txBody>
      <dsp:txXfrm>
        <a:off x="4457700" y="2058497"/>
        <a:ext cx="2228849" cy="2160002"/>
      </dsp:txXfrm>
    </dsp:sp>
    <dsp:sp modelId="{BBB963E9-84F8-A74B-9BA4-1F35C98D3354}">
      <dsp:nvSpPr>
        <dsp:cNvPr id="0" name=""/>
        <dsp:cNvSpPr/>
      </dsp:nvSpPr>
      <dsp:spPr>
        <a:xfrm>
          <a:off x="6686550" y="2058497"/>
          <a:ext cx="2228849" cy="2160002"/>
        </a:xfrm>
        <a:prstGeom prst="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latin typeface="Arial" panose="020B0604020202020204" pitchFamily="34" charset="0"/>
            </a:rPr>
            <a:t>Entorpece</a:t>
          </a:r>
          <a:r>
            <a:rPr lang="en-US" sz="1600" kern="1200" dirty="0">
              <a:latin typeface="Arial" panose="020B0604020202020204" pitchFamily="34" charset="0"/>
            </a:rPr>
            <a:t> el </a:t>
          </a:r>
          <a:r>
            <a:rPr lang="en-US" sz="1600" kern="1200" dirty="0" err="1">
              <a:latin typeface="Arial" panose="020B0604020202020204" pitchFamily="34" charset="0"/>
            </a:rPr>
            <a:t>pleno</a:t>
          </a:r>
          <a:r>
            <a:rPr lang="en-US" sz="1600" kern="1200" dirty="0">
              <a:latin typeface="Arial" panose="020B0604020202020204" pitchFamily="34" charset="0"/>
            </a:rPr>
            <a:t> </a:t>
          </a:r>
          <a:r>
            <a:rPr lang="en-US" sz="1600" kern="1200" dirty="0" err="1">
              <a:latin typeface="Arial" panose="020B0604020202020204" pitchFamily="34" charset="0"/>
            </a:rPr>
            <a:t>desarrollo</a:t>
          </a:r>
          <a:r>
            <a:rPr lang="en-US" sz="1600" kern="1200" dirty="0">
              <a:latin typeface="Arial" panose="020B0604020202020204" pitchFamily="34" charset="0"/>
            </a:rPr>
            <a:t> de las </a:t>
          </a:r>
          <a:r>
            <a:rPr lang="en-US" sz="1600" kern="1200" dirty="0" err="1">
              <a:latin typeface="Arial" panose="020B0604020202020204" pitchFamily="34" charset="0"/>
            </a:rPr>
            <a:t>posibilidades</a:t>
          </a:r>
          <a:r>
            <a:rPr lang="en-US" sz="1600" kern="1200" dirty="0">
              <a:latin typeface="Arial" panose="020B0604020202020204" pitchFamily="34" charset="0"/>
            </a:rPr>
            <a:t> de las </a:t>
          </a:r>
          <a:r>
            <a:rPr lang="en-US" sz="1600" kern="1200" dirty="0" err="1">
              <a:latin typeface="Arial" panose="020B0604020202020204" pitchFamily="34" charset="0"/>
            </a:rPr>
            <a:t>mujeres</a:t>
          </a:r>
          <a:r>
            <a:rPr lang="en-US" sz="1600" kern="1200" dirty="0">
              <a:latin typeface="Arial" panose="020B0604020202020204" pitchFamily="34" charset="0"/>
            </a:rPr>
            <a:t> para </a:t>
          </a:r>
          <a:r>
            <a:rPr lang="en-US" sz="1600" kern="1200" dirty="0" err="1">
              <a:latin typeface="Arial" panose="020B0604020202020204" pitchFamily="34" charset="0"/>
            </a:rPr>
            <a:t>prestar</a:t>
          </a:r>
          <a:r>
            <a:rPr lang="en-US" sz="1600" kern="1200" dirty="0">
              <a:latin typeface="Arial" panose="020B0604020202020204" pitchFamily="34" charset="0"/>
            </a:rPr>
            <a:t> </a:t>
          </a:r>
          <a:r>
            <a:rPr lang="en-US" sz="1600" kern="1200" dirty="0" err="1">
              <a:latin typeface="Arial" panose="020B0604020202020204" pitchFamily="34" charset="0"/>
            </a:rPr>
            <a:t>servicio</a:t>
          </a:r>
          <a:r>
            <a:rPr lang="en-US" sz="1600" kern="1200" dirty="0">
              <a:latin typeface="Arial" panose="020B0604020202020204" pitchFamily="34" charset="0"/>
            </a:rPr>
            <a:t> a </a:t>
          </a:r>
          <a:r>
            <a:rPr lang="en-US" sz="1600" kern="1200" dirty="0" err="1">
              <a:latin typeface="Arial" panose="020B0604020202020204" pitchFamily="34" charset="0"/>
            </a:rPr>
            <a:t>su</a:t>
          </a:r>
          <a:r>
            <a:rPr lang="en-US" sz="1600" kern="1200" dirty="0">
              <a:latin typeface="Arial" panose="020B0604020202020204" pitchFamily="34" charset="0"/>
            </a:rPr>
            <a:t> </a:t>
          </a:r>
          <a:r>
            <a:rPr lang="en-US" sz="1600" kern="1200" dirty="0" err="1">
              <a:latin typeface="Arial" panose="020B0604020202020204" pitchFamily="34" charset="0"/>
            </a:rPr>
            <a:t>país</a:t>
          </a:r>
          <a:r>
            <a:rPr lang="en-US" sz="1600" kern="1200" dirty="0">
              <a:latin typeface="Arial" panose="020B0604020202020204" pitchFamily="34" charset="0"/>
            </a:rPr>
            <a:t> y a la </a:t>
          </a:r>
          <a:r>
            <a:rPr lang="en-US" sz="1600" kern="1200" dirty="0" err="1">
              <a:latin typeface="Arial" panose="020B0604020202020204" pitchFamily="34" charset="0"/>
            </a:rPr>
            <a:t>humanidad</a:t>
          </a:r>
          <a:endParaRPr lang="en-US" sz="1600" kern="1200" dirty="0"/>
        </a:p>
      </dsp:txBody>
      <dsp:txXfrm>
        <a:off x="6686550" y="2058497"/>
        <a:ext cx="2228849" cy="2160002"/>
      </dsp:txXfrm>
    </dsp:sp>
    <dsp:sp modelId="{62207031-3AC8-DB4B-B5EB-D174E904538F}">
      <dsp:nvSpPr>
        <dsp:cNvPr id="0" name=""/>
        <dsp:cNvSpPr/>
      </dsp:nvSpPr>
      <dsp:spPr>
        <a:xfrm rot="21344873">
          <a:off x="0" y="4679223"/>
          <a:ext cx="8915400" cy="342383"/>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0E2FC-06B6-0F48-A20F-4276037A93F7}">
      <dsp:nvSpPr>
        <dsp:cNvPr id="0" name=""/>
        <dsp:cNvSpPr/>
      </dsp:nvSpPr>
      <dsp:spPr>
        <a:xfrm>
          <a:off x="-5024956" y="-770157"/>
          <a:ext cx="5986580" cy="5986580"/>
        </a:xfrm>
        <a:prstGeom prst="blockArc">
          <a:avLst>
            <a:gd name="adj1" fmla="val 18900000"/>
            <a:gd name="adj2" fmla="val 2700000"/>
            <a:gd name="adj3" fmla="val 36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85E886-97DD-0648-AB8A-C6DC75E1FE61}">
      <dsp:nvSpPr>
        <dsp:cNvPr id="0" name=""/>
        <dsp:cNvSpPr/>
      </dsp:nvSpPr>
      <dsp:spPr>
        <a:xfrm>
          <a:off x="311905" y="202127"/>
          <a:ext cx="8550932" cy="40407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736" tIns="30480" rIns="30480" bIns="30480" numCol="1" spcCol="1270" anchor="ctr" anchorCtr="0">
          <a:noAutofit/>
        </a:bodyPr>
        <a:lstStyle/>
        <a:p>
          <a:pPr lvl="0" algn="l" defTabSz="533400">
            <a:lnSpc>
              <a:spcPct val="90000"/>
            </a:lnSpc>
            <a:spcBef>
              <a:spcPct val="0"/>
            </a:spcBef>
            <a:spcAft>
              <a:spcPct val="35000"/>
            </a:spcAft>
          </a:pPr>
          <a:r>
            <a:rPr lang="es-ES" sz="1200" b="1" kern="1200" noProof="0" dirty="0"/>
            <a:t>1. Reconocer y cuestionar los estereotipos de género perjudiciales</a:t>
          </a:r>
        </a:p>
      </dsp:txBody>
      <dsp:txXfrm>
        <a:off x="311905" y="202127"/>
        <a:ext cx="8550932" cy="404076"/>
      </dsp:txXfrm>
    </dsp:sp>
    <dsp:sp modelId="{7DF929D6-2264-EC4D-96D4-DABEBB109686}">
      <dsp:nvSpPr>
        <dsp:cNvPr id="0" name=""/>
        <dsp:cNvSpPr/>
      </dsp:nvSpPr>
      <dsp:spPr>
        <a:xfrm>
          <a:off x="59357" y="151617"/>
          <a:ext cx="505095" cy="505095"/>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3E50E1-16D0-174D-9685-481D2A265CE7}">
      <dsp:nvSpPr>
        <dsp:cNvPr id="0" name=""/>
        <dsp:cNvSpPr/>
      </dsp:nvSpPr>
      <dsp:spPr>
        <a:xfrm>
          <a:off x="677833" y="808597"/>
          <a:ext cx="8185005" cy="404076"/>
        </a:xfrm>
        <a:prstGeom prst="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736" tIns="30480" rIns="30480" bIns="30480" numCol="1" spcCol="1270" anchor="ctr" anchorCtr="0">
          <a:noAutofit/>
        </a:bodyPr>
        <a:lstStyle/>
        <a:p>
          <a:pPr lvl="0" algn="l" defTabSz="533400">
            <a:lnSpc>
              <a:spcPct val="90000"/>
            </a:lnSpc>
            <a:spcBef>
              <a:spcPct val="0"/>
            </a:spcBef>
            <a:spcAft>
              <a:spcPct val="35000"/>
            </a:spcAft>
          </a:pPr>
          <a:r>
            <a:rPr lang="es-ES" sz="1200" b="1" kern="1200" noProof="0" dirty="0"/>
            <a:t>2. Evitar los estereotipos sexistas, especialmente aquellos que resulten discriminatorios y denigrantes para mujeres migrantes y refugiadas.</a:t>
          </a:r>
        </a:p>
      </dsp:txBody>
      <dsp:txXfrm>
        <a:off x="677833" y="808597"/>
        <a:ext cx="8185005" cy="404076"/>
      </dsp:txXfrm>
    </dsp:sp>
    <dsp:sp modelId="{D887EA98-C1E6-9545-91F4-F00ECC6F283F}">
      <dsp:nvSpPr>
        <dsp:cNvPr id="0" name=""/>
        <dsp:cNvSpPr/>
      </dsp:nvSpPr>
      <dsp:spPr>
        <a:xfrm>
          <a:off x="425285" y="758088"/>
          <a:ext cx="505095" cy="505095"/>
        </a:xfrm>
        <a:prstGeom prst="ellipse">
          <a:avLst/>
        </a:prstGeom>
        <a:solidFill>
          <a:schemeClr val="lt1">
            <a:hueOff val="0"/>
            <a:satOff val="0"/>
            <a:lumOff val="0"/>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dsp:style>
    </dsp:sp>
    <dsp:sp modelId="{92C27699-CA37-3A48-9410-3ED496BB82F0}">
      <dsp:nvSpPr>
        <dsp:cNvPr id="0" name=""/>
        <dsp:cNvSpPr/>
      </dsp:nvSpPr>
      <dsp:spPr>
        <a:xfrm>
          <a:off x="878359" y="1414623"/>
          <a:ext cx="7984478" cy="404076"/>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736" tIns="30480" rIns="30480" bIns="30480" numCol="1" spcCol="1270" anchor="ctr" anchorCtr="0">
          <a:noAutofit/>
        </a:bodyPr>
        <a:lstStyle/>
        <a:p>
          <a:pPr lvl="0" algn="l" defTabSz="533400">
            <a:lnSpc>
              <a:spcPct val="90000"/>
            </a:lnSpc>
            <a:spcBef>
              <a:spcPct val="0"/>
            </a:spcBef>
            <a:spcAft>
              <a:spcPct val="35000"/>
            </a:spcAft>
          </a:pPr>
          <a:r>
            <a:rPr lang="es-ES" sz="1200" b="1" kern="1200" noProof="0" dirty="0"/>
            <a:t>3. Otorgar visibilidad a las dificultades que tienen las mujeres migrantes y refugiadas.</a:t>
          </a:r>
        </a:p>
      </dsp:txBody>
      <dsp:txXfrm>
        <a:off x="878359" y="1414623"/>
        <a:ext cx="7984478" cy="404076"/>
      </dsp:txXfrm>
    </dsp:sp>
    <dsp:sp modelId="{DC2BFA14-3BA2-C745-B890-A8596108B495}">
      <dsp:nvSpPr>
        <dsp:cNvPr id="0" name=""/>
        <dsp:cNvSpPr/>
      </dsp:nvSpPr>
      <dsp:spPr>
        <a:xfrm>
          <a:off x="625811" y="1364114"/>
          <a:ext cx="505095" cy="505095"/>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18EAF621-09A6-DB49-A418-9B8590B1E18A}">
      <dsp:nvSpPr>
        <dsp:cNvPr id="0" name=""/>
        <dsp:cNvSpPr/>
      </dsp:nvSpPr>
      <dsp:spPr>
        <a:xfrm>
          <a:off x="942385" y="2021094"/>
          <a:ext cx="7920452" cy="404076"/>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736" tIns="30480" rIns="30480" bIns="30480" numCol="1" spcCol="1270" anchor="ctr" anchorCtr="0">
          <a:noAutofit/>
        </a:bodyPr>
        <a:lstStyle/>
        <a:p>
          <a:pPr lvl="0" algn="l" defTabSz="533400">
            <a:lnSpc>
              <a:spcPct val="90000"/>
            </a:lnSpc>
            <a:spcBef>
              <a:spcPct val="0"/>
            </a:spcBef>
            <a:spcAft>
              <a:spcPct val="35000"/>
            </a:spcAft>
          </a:pPr>
          <a:r>
            <a:rPr lang="es-ES" sz="1200" b="1" kern="1200" noProof="0" dirty="0"/>
            <a:t>4. Eliminar aquellas expresiones que representan a las mujeres como subordinadas o propiedad de los hombres.</a:t>
          </a:r>
        </a:p>
      </dsp:txBody>
      <dsp:txXfrm>
        <a:off x="942385" y="2021094"/>
        <a:ext cx="7920452" cy="404076"/>
      </dsp:txXfrm>
    </dsp:sp>
    <dsp:sp modelId="{9C5E798C-8E74-8643-A2F9-2B7534F5214B}">
      <dsp:nvSpPr>
        <dsp:cNvPr id="0" name=""/>
        <dsp:cNvSpPr/>
      </dsp:nvSpPr>
      <dsp:spPr>
        <a:xfrm>
          <a:off x="689838" y="1970584"/>
          <a:ext cx="505095" cy="505095"/>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723D477D-B473-B743-B9EF-612390152378}">
      <dsp:nvSpPr>
        <dsp:cNvPr id="0" name=""/>
        <dsp:cNvSpPr/>
      </dsp:nvSpPr>
      <dsp:spPr>
        <a:xfrm>
          <a:off x="878359" y="2627564"/>
          <a:ext cx="7984478" cy="404076"/>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736" tIns="30480" rIns="30480" bIns="30480" numCol="1" spcCol="1270" anchor="ctr" anchorCtr="0">
          <a:noAutofit/>
        </a:bodyPr>
        <a:lstStyle/>
        <a:p>
          <a:pPr lvl="0" algn="l" defTabSz="533400">
            <a:lnSpc>
              <a:spcPct val="90000"/>
            </a:lnSpc>
            <a:spcBef>
              <a:spcPct val="0"/>
            </a:spcBef>
            <a:spcAft>
              <a:spcPct val="35000"/>
            </a:spcAft>
          </a:pPr>
          <a:r>
            <a:rPr lang="es-ES" sz="1200" b="1" kern="1200" noProof="0" dirty="0"/>
            <a:t>5. Romper con la victimización de las mujeres. La tragedia no sólo tiene rostro de mujer.</a:t>
          </a:r>
        </a:p>
      </dsp:txBody>
      <dsp:txXfrm>
        <a:off x="878359" y="2627564"/>
        <a:ext cx="7984478" cy="404076"/>
      </dsp:txXfrm>
    </dsp:sp>
    <dsp:sp modelId="{A5A6FBB2-B734-9848-BC4C-BAF4EE55241A}">
      <dsp:nvSpPr>
        <dsp:cNvPr id="0" name=""/>
        <dsp:cNvSpPr/>
      </dsp:nvSpPr>
      <dsp:spPr>
        <a:xfrm>
          <a:off x="625811" y="2577055"/>
          <a:ext cx="505095" cy="505095"/>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DDC48045-59CF-1D46-8C20-23976D3F7E6E}">
      <dsp:nvSpPr>
        <dsp:cNvPr id="0" name=""/>
        <dsp:cNvSpPr/>
      </dsp:nvSpPr>
      <dsp:spPr>
        <a:xfrm>
          <a:off x="677833" y="3233590"/>
          <a:ext cx="8185005" cy="404076"/>
        </a:xfrm>
        <a:prstGeom prst="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736" tIns="30480" rIns="30480" bIns="30480" numCol="1" spcCol="1270" anchor="ctr" anchorCtr="0">
          <a:noAutofit/>
        </a:bodyPr>
        <a:lstStyle/>
        <a:p>
          <a:pPr lvl="0" algn="l" defTabSz="533400">
            <a:lnSpc>
              <a:spcPct val="90000"/>
            </a:lnSpc>
            <a:spcBef>
              <a:spcPct val="0"/>
            </a:spcBef>
            <a:spcAft>
              <a:spcPct val="35000"/>
            </a:spcAft>
          </a:pPr>
          <a:r>
            <a:rPr lang="es-ES" sz="1200" b="1" kern="1200" noProof="0" dirty="0"/>
            <a:t>6. Realizar un tratamiento igualitario de las mujeres y los hombres en las entrevistas y artículos.</a:t>
          </a:r>
        </a:p>
      </dsp:txBody>
      <dsp:txXfrm>
        <a:off x="677833" y="3233590"/>
        <a:ext cx="8185005" cy="404076"/>
      </dsp:txXfrm>
    </dsp:sp>
    <dsp:sp modelId="{AF8B7B30-3A42-D244-AD11-D844AA4A6CFB}">
      <dsp:nvSpPr>
        <dsp:cNvPr id="0" name=""/>
        <dsp:cNvSpPr/>
      </dsp:nvSpPr>
      <dsp:spPr>
        <a:xfrm>
          <a:off x="425285" y="3183081"/>
          <a:ext cx="505095" cy="505095"/>
        </a:xfrm>
        <a:prstGeom prst="ellipse">
          <a:avLst/>
        </a:prstGeom>
        <a:solidFill>
          <a:schemeClr val="lt1">
            <a:hueOff val="0"/>
            <a:satOff val="0"/>
            <a:lumOff val="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dsp:style>
    </dsp:sp>
    <dsp:sp modelId="{0B9175AA-5B02-3C46-8980-B49DA102ECBE}">
      <dsp:nvSpPr>
        <dsp:cNvPr id="0" name=""/>
        <dsp:cNvSpPr/>
      </dsp:nvSpPr>
      <dsp:spPr>
        <a:xfrm>
          <a:off x="311905" y="3840061"/>
          <a:ext cx="8550932" cy="404076"/>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736" tIns="30480" rIns="30480" bIns="30480" numCol="1" spcCol="1270" anchor="ctr" anchorCtr="0">
          <a:noAutofit/>
        </a:bodyPr>
        <a:lstStyle/>
        <a:p>
          <a:pPr lvl="0" algn="l" defTabSz="533400">
            <a:lnSpc>
              <a:spcPct val="90000"/>
            </a:lnSpc>
            <a:spcBef>
              <a:spcPct val="0"/>
            </a:spcBef>
            <a:spcAft>
              <a:spcPct val="35000"/>
            </a:spcAft>
          </a:pPr>
          <a:r>
            <a:rPr lang="es-ES" sz="1200" b="1" kern="1200" noProof="0" dirty="0"/>
            <a:t>7. Propiciar que las informaciones incorporen la perspectiva de género. </a:t>
          </a:r>
        </a:p>
      </dsp:txBody>
      <dsp:txXfrm>
        <a:off x="311905" y="3840061"/>
        <a:ext cx="8550932" cy="404076"/>
      </dsp:txXfrm>
    </dsp:sp>
    <dsp:sp modelId="{F06B1832-CBE1-514D-9FB1-DFA3C35F958B}">
      <dsp:nvSpPr>
        <dsp:cNvPr id="0" name=""/>
        <dsp:cNvSpPr/>
      </dsp:nvSpPr>
      <dsp:spPr>
        <a:xfrm>
          <a:off x="59357" y="3789551"/>
          <a:ext cx="505095" cy="505095"/>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1DEAF-8F59-4413-82DA-E7A8D1581AAE}" type="datetimeFigureOut">
              <a:rPr lang="es-CL" smtClean="0"/>
              <a:t>15-07-20</a:t>
            </a:fld>
            <a:endParaRPr lang="es-CL"/>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9832D0-21B7-4DF3-ACB3-9CA73B9177C0}" type="slidenum">
              <a:rPr lang="es-CL" smtClean="0"/>
              <a:t>‹Nr.›</a:t>
            </a:fld>
            <a:endParaRPr lang="es-CL"/>
          </a:p>
        </p:txBody>
      </p:sp>
    </p:spTree>
    <p:extLst>
      <p:ext uri="{BB962C8B-B14F-4D97-AF65-F5344CB8AC3E}">
        <p14:creationId xmlns:p14="http://schemas.microsoft.com/office/powerpoint/2010/main" val="557438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947CCB-E5AE-45B0-8F1F-9CF121D76E0F}" type="slidenum">
              <a:rPr lang="es-PA" smtClean="0"/>
              <a:t>1</a:t>
            </a:fld>
            <a:endParaRPr lang="es-PA"/>
          </a:p>
        </p:txBody>
      </p:sp>
    </p:spTree>
    <p:extLst>
      <p:ext uri="{BB962C8B-B14F-4D97-AF65-F5344CB8AC3E}">
        <p14:creationId xmlns:p14="http://schemas.microsoft.com/office/powerpoint/2010/main" val="266213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1693477C-D44B-4CC0-B7B0-6F7928D7437A}" type="datetimeFigureOut">
              <a:rPr lang="es-CL" smtClean="0"/>
              <a:t>15-07-20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8C90468-8041-42AD-8D5C-9F5E95A97A7F}" type="slidenum">
              <a:rPr lang="es-CL" smtClean="0"/>
              <a:t>‹Nr.›</a:t>
            </a:fld>
            <a:endParaRPr lang="es-CL"/>
          </a:p>
        </p:txBody>
      </p:sp>
    </p:spTree>
    <p:extLst>
      <p:ext uri="{BB962C8B-B14F-4D97-AF65-F5344CB8AC3E}">
        <p14:creationId xmlns:p14="http://schemas.microsoft.com/office/powerpoint/2010/main" val="368340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1693477C-D44B-4CC0-B7B0-6F7928D7437A}" type="datetimeFigureOut">
              <a:rPr lang="es-CL" smtClean="0"/>
              <a:t>15-07-20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8C90468-8041-42AD-8D5C-9F5E95A97A7F}" type="slidenum">
              <a:rPr lang="es-CL" smtClean="0"/>
              <a:t>‹Nr.›</a:t>
            </a:fld>
            <a:endParaRPr lang="es-CL"/>
          </a:p>
        </p:txBody>
      </p:sp>
    </p:spTree>
    <p:extLst>
      <p:ext uri="{BB962C8B-B14F-4D97-AF65-F5344CB8AC3E}">
        <p14:creationId xmlns:p14="http://schemas.microsoft.com/office/powerpoint/2010/main" val="258926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1693477C-D44B-4CC0-B7B0-6F7928D7437A}" type="datetimeFigureOut">
              <a:rPr lang="es-CL" smtClean="0"/>
              <a:t>15-07-20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8C90468-8041-42AD-8D5C-9F5E95A97A7F}" type="slidenum">
              <a:rPr lang="es-CL" smtClean="0"/>
              <a:t>‹Nr.›</a:t>
            </a:fld>
            <a:endParaRPr lang="es-CL"/>
          </a:p>
        </p:txBody>
      </p:sp>
    </p:spTree>
    <p:extLst>
      <p:ext uri="{BB962C8B-B14F-4D97-AF65-F5344CB8AC3E}">
        <p14:creationId xmlns:p14="http://schemas.microsoft.com/office/powerpoint/2010/main" val="346912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1693477C-D44B-4CC0-B7B0-6F7928D7437A}" type="datetimeFigureOut">
              <a:rPr lang="es-CL" smtClean="0"/>
              <a:t>15-07-20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8C90468-8041-42AD-8D5C-9F5E95A97A7F}" type="slidenum">
              <a:rPr lang="es-CL" smtClean="0"/>
              <a:t>‹Nr.›</a:t>
            </a:fld>
            <a:endParaRPr lang="es-CL"/>
          </a:p>
        </p:txBody>
      </p:sp>
    </p:spTree>
    <p:extLst>
      <p:ext uri="{BB962C8B-B14F-4D97-AF65-F5344CB8AC3E}">
        <p14:creationId xmlns:p14="http://schemas.microsoft.com/office/powerpoint/2010/main" val="106175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93477C-D44B-4CC0-B7B0-6F7928D7437A}" type="datetimeFigureOut">
              <a:rPr lang="es-CL" smtClean="0"/>
              <a:t>15-07-20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8C90468-8041-42AD-8D5C-9F5E95A97A7F}" type="slidenum">
              <a:rPr lang="es-CL" smtClean="0"/>
              <a:t>‹Nr.›</a:t>
            </a:fld>
            <a:endParaRPr lang="es-CL"/>
          </a:p>
        </p:txBody>
      </p:sp>
    </p:spTree>
    <p:extLst>
      <p:ext uri="{BB962C8B-B14F-4D97-AF65-F5344CB8AC3E}">
        <p14:creationId xmlns:p14="http://schemas.microsoft.com/office/powerpoint/2010/main" val="244371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1693477C-D44B-4CC0-B7B0-6F7928D7437A}" type="datetimeFigureOut">
              <a:rPr lang="es-CL" smtClean="0"/>
              <a:t>15-07-20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8C90468-8041-42AD-8D5C-9F5E95A97A7F}" type="slidenum">
              <a:rPr lang="es-CL" smtClean="0"/>
              <a:t>‹Nr.›</a:t>
            </a:fld>
            <a:endParaRPr lang="es-CL"/>
          </a:p>
        </p:txBody>
      </p:sp>
    </p:spTree>
    <p:extLst>
      <p:ext uri="{BB962C8B-B14F-4D97-AF65-F5344CB8AC3E}">
        <p14:creationId xmlns:p14="http://schemas.microsoft.com/office/powerpoint/2010/main" val="834620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1693477C-D44B-4CC0-B7B0-6F7928D7437A}" type="datetimeFigureOut">
              <a:rPr lang="es-CL" smtClean="0"/>
              <a:t>15-07-20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F8C90468-8041-42AD-8D5C-9F5E95A97A7F}" type="slidenum">
              <a:rPr lang="es-CL" smtClean="0"/>
              <a:t>‹Nr.›</a:t>
            </a:fld>
            <a:endParaRPr lang="es-CL"/>
          </a:p>
        </p:txBody>
      </p:sp>
    </p:spTree>
    <p:extLst>
      <p:ext uri="{BB962C8B-B14F-4D97-AF65-F5344CB8AC3E}">
        <p14:creationId xmlns:p14="http://schemas.microsoft.com/office/powerpoint/2010/main" val="412429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1693477C-D44B-4CC0-B7B0-6F7928D7437A}" type="datetimeFigureOut">
              <a:rPr lang="es-CL" smtClean="0"/>
              <a:t>15-07-20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F8C90468-8041-42AD-8D5C-9F5E95A97A7F}" type="slidenum">
              <a:rPr lang="es-CL" smtClean="0"/>
              <a:t>‹Nr.›</a:t>
            </a:fld>
            <a:endParaRPr lang="es-CL"/>
          </a:p>
        </p:txBody>
      </p:sp>
    </p:spTree>
    <p:extLst>
      <p:ext uri="{BB962C8B-B14F-4D97-AF65-F5344CB8AC3E}">
        <p14:creationId xmlns:p14="http://schemas.microsoft.com/office/powerpoint/2010/main" val="403344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93477C-D44B-4CC0-B7B0-6F7928D7437A}" type="datetimeFigureOut">
              <a:rPr lang="es-CL" smtClean="0"/>
              <a:t>15-07-20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F8C90468-8041-42AD-8D5C-9F5E95A97A7F}" type="slidenum">
              <a:rPr lang="es-CL" smtClean="0"/>
              <a:t>‹Nr.›</a:t>
            </a:fld>
            <a:endParaRPr lang="es-CL"/>
          </a:p>
        </p:txBody>
      </p:sp>
    </p:spTree>
    <p:extLst>
      <p:ext uri="{BB962C8B-B14F-4D97-AF65-F5344CB8AC3E}">
        <p14:creationId xmlns:p14="http://schemas.microsoft.com/office/powerpoint/2010/main" val="238547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93477C-D44B-4CC0-B7B0-6F7928D7437A}" type="datetimeFigureOut">
              <a:rPr lang="es-CL" smtClean="0"/>
              <a:t>15-07-20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8C90468-8041-42AD-8D5C-9F5E95A97A7F}" type="slidenum">
              <a:rPr lang="es-CL" smtClean="0"/>
              <a:t>‹Nr.›</a:t>
            </a:fld>
            <a:endParaRPr lang="es-CL"/>
          </a:p>
        </p:txBody>
      </p:sp>
    </p:spTree>
    <p:extLst>
      <p:ext uri="{BB962C8B-B14F-4D97-AF65-F5344CB8AC3E}">
        <p14:creationId xmlns:p14="http://schemas.microsoft.com/office/powerpoint/2010/main" val="101135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93477C-D44B-4CC0-B7B0-6F7928D7437A}" type="datetimeFigureOut">
              <a:rPr lang="es-CL" smtClean="0"/>
              <a:t>15-07-20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8C90468-8041-42AD-8D5C-9F5E95A97A7F}" type="slidenum">
              <a:rPr lang="es-CL" smtClean="0"/>
              <a:t>‹Nr.›</a:t>
            </a:fld>
            <a:endParaRPr lang="es-CL"/>
          </a:p>
        </p:txBody>
      </p:sp>
    </p:spTree>
    <p:extLst>
      <p:ext uri="{BB962C8B-B14F-4D97-AF65-F5344CB8AC3E}">
        <p14:creationId xmlns:p14="http://schemas.microsoft.com/office/powerpoint/2010/main" val="8018812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693477C-D44B-4CC0-B7B0-6F7928D7437A}" type="datetimeFigureOut">
              <a:rPr lang="es-CL" smtClean="0"/>
              <a:t>15-07-20</a:t>
            </a:fld>
            <a:endParaRPr lang="es-CL"/>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8C90468-8041-42AD-8D5C-9F5E95A97A7F}" type="slidenum">
              <a:rPr lang="es-CL" smtClean="0"/>
              <a:t>‹Nr.›</a:t>
            </a:fld>
            <a:endParaRPr lang="es-CL"/>
          </a:p>
        </p:txBody>
      </p:sp>
    </p:spTree>
    <p:extLst>
      <p:ext uri="{BB962C8B-B14F-4D97-AF65-F5344CB8AC3E}">
        <p14:creationId xmlns:p14="http://schemas.microsoft.com/office/powerpoint/2010/main" val="2352504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9" Type="http://schemas.openxmlformats.org/officeDocument/2006/relationships/image" Target="../media/image19.svg"/><Relationship Id="rId20" Type="http://schemas.openxmlformats.org/officeDocument/2006/relationships/image" Target="../media/image24.png"/><Relationship Id="rId21" Type="http://schemas.openxmlformats.org/officeDocument/2006/relationships/image" Target="../media/image31.svg"/><Relationship Id="rId22" Type="http://schemas.openxmlformats.org/officeDocument/2006/relationships/hyperlink" Target="NULL" TargetMode="External"/><Relationship Id="rId23" Type="http://schemas.openxmlformats.org/officeDocument/2006/relationships/hyperlink" Target="NULL" TargetMode="External"/><Relationship Id="rId24" Type="http://schemas.openxmlformats.org/officeDocument/2006/relationships/hyperlink" Target="NULL" TargetMode="External"/><Relationship Id="rId25" Type="http://schemas.openxmlformats.org/officeDocument/2006/relationships/hyperlink" Target="NULL" TargetMode="External"/><Relationship Id="rId10" Type="http://schemas.openxmlformats.org/officeDocument/2006/relationships/image" Target="../media/image19.png"/><Relationship Id="rId11" Type="http://schemas.openxmlformats.org/officeDocument/2006/relationships/image" Target="../media/image21.svg"/><Relationship Id="rId12" Type="http://schemas.openxmlformats.org/officeDocument/2006/relationships/image" Target="../media/image20.png"/><Relationship Id="rId13" Type="http://schemas.openxmlformats.org/officeDocument/2006/relationships/image" Target="../media/image23.svg"/><Relationship Id="rId14" Type="http://schemas.openxmlformats.org/officeDocument/2006/relationships/image" Target="../media/image21.png"/><Relationship Id="rId15" Type="http://schemas.openxmlformats.org/officeDocument/2006/relationships/image" Target="../media/image25.svg"/><Relationship Id="rId16" Type="http://schemas.openxmlformats.org/officeDocument/2006/relationships/image" Target="../media/image22.png"/><Relationship Id="rId17" Type="http://schemas.openxmlformats.org/officeDocument/2006/relationships/image" Target="../media/image27.svg"/><Relationship Id="rId18" Type="http://schemas.openxmlformats.org/officeDocument/2006/relationships/image" Target="../media/image23.png"/><Relationship Id="rId19" Type="http://schemas.openxmlformats.org/officeDocument/2006/relationships/image" Target="../media/image29.svg"/><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www.ilo.org/wcmsp5/groups/public/---dgreports/---dcomm/documents/publication/wcms_436339.pdf" TargetMode="External"/><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4.tiff"/><Relationship Id="rId5" Type="http://schemas.openxmlformats.org/officeDocument/2006/relationships/image" Target="../media/image15.png"/><Relationship Id="rId6"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miling for the camera&#10;&#10;Description automatically generated">
            <a:extLst>
              <a:ext uri="{FF2B5EF4-FFF2-40B4-BE49-F238E27FC236}">
                <a16:creationId xmlns:a16="http://schemas.microsoft.com/office/drawing/2014/main" xmlns="" id="{687F8109-1127-4CB3-9E8D-0C1630E80B96}"/>
              </a:ext>
            </a:extLst>
          </p:cNvPr>
          <p:cNvPicPr>
            <a:picLocks noChangeAspect="1"/>
          </p:cNvPicPr>
          <p:nvPr/>
        </p:nvPicPr>
        <p:blipFill rotWithShape="1">
          <a:blip r:embed="rId3">
            <a:extLst>
              <a:ext uri="{28A0092B-C50C-407E-A947-70E740481C1C}">
                <a14:useLocalDpi xmlns:a14="http://schemas.microsoft.com/office/drawing/2010/main" val="0"/>
              </a:ext>
            </a:extLst>
          </a:blip>
          <a:srcRect l="16285" r="14797" b="9091"/>
          <a:stretch/>
        </p:blipFill>
        <p:spPr>
          <a:xfrm>
            <a:off x="3491880" y="-358"/>
            <a:ext cx="5841614" cy="5143499"/>
          </a:xfrm>
          <a:prstGeom prst="rect">
            <a:avLst/>
          </a:prstGeom>
        </p:spPr>
      </p:pic>
      <p:sp>
        <p:nvSpPr>
          <p:cNvPr id="8" name="TextBox 7"/>
          <p:cNvSpPr txBox="1"/>
          <p:nvPr/>
        </p:nvSpPr>
        <p:spPr>
          <a:xfrm>
            <a:off x="26334" y="1203598"/>
            <a:ext cx="3393538" cy="1686092"/>
          </a:xfrm>
          <a:prstGeom prst="rect">
            <a:avLst/>
          </a:prstGeom>
        </p:spPr>
        <p:txBody>
          <a:bodyPr vert="horz" lIns="68580" tIns="34290" rIns="68580" bIns="34290" rtlCol="0" anchor="b">
            <a:normAutofit/>
          </a:bodyPr>
          <a:lstStyle/>
          <a:p>
            <a:pPr algn="ctr">
              <a:lnSpc>
                <a:spcPct val="90000"/>
              </a:lnSpc>
              <a:spcBef>
                <a:spcPct val="0"/>
              </a:spcBef>
              <a:spcAft>
                <a:spcPts val="450"/>
              </a:spcAft>
            </a:pPr>
            <a:r>
              <a:rPr lang="en-US" sz="2250" b="1" dirty="0" err="1">
                <a:solidFill>
                  <a:srgbClr val="009DDC"/>
                </a:solidFill>
                <a:latin typeface="+mj-lt"/>
                <a:ea typeface="+mj-ea"/>
                <a:cs typeface="+mj-cs"/>
              </a:rPr>
              <a:t>Discriminación</a:t>
            </a:r>
            <a:r>
              <a:rPr lang="en-US" sz="2250" b="1" dirty="0">
                <a:solidFill>
                  <a:srgbClr val="009DDC"/>
                </a:solidFill>
                <a:latin typeface="+mj-lt"/>
                <a:ea typeface="+mj-ea"/>
                <a:cs typeface="+mj-cs"/>
              </a:rPr>
              <a:t> contra </a:t>
            </a:r>
            <a:r>
              <a:rPr lang="en-US" sz="2250" b="1" dirty="0" err="1">
                <a:solidFill>
                  <a:srgbClr val="009DDC"/>
                </a:solidFill>
                <a:latin typeface="+mj-lt"/>
                <a:ea typeface="+mj-ea"/>
                <a:cs typeface="+mj-cs"/>
              </a:rPr>
              <a:t>Mujeres</a:t>
            </a:r>
            <a:r>
              <a:rPr lang="en-US" sz="2250" b="1" dirty="0">
                <a:solidFill>
                  <a:srgbClr val="009DDC"/>
                </a:solidFill>
                <a:latin typeface="+mj-lt"/>
                <a:ea typeface="+mj-ea"/>
                <a:cs typeface="+mj-cs"/>
              </a:rPr>
              <a:t> </a:t>
            </a:r>
            <a:r>
              <a:rPr lang="en-US" sz="2250" b="1" dirty="0" err="1">
                <a:solidFill>
                  <a:srgbClr val="009DDC"/>
                </a:solidFill>
                <a:latin typeface="+mj-lt"/>
                <a:ea typeface="+mj-ea"/>
                <a:cs typeface="+mj-cs"/>
              </a:rPr>
              <a:t>Migrantes</a:t>
            </a:r>
            <a:r>
              <a:rPr lang="en-US" sz="2250" b="1" dirty="0">
                <a:solidFill>
                  <a:srgbClr val="009DDC"/>
                </a:solidFill>
                <a:latin typeface="+mj-lt"/>
                <a:ea typeface="+mj-ea"/>
                <a:cs typeface="+mj-cs"/>
              </a:rPr>
              <a:t> y </a:t>
            </a:r>
            <a:r>
              <a:rPr lang="en-US" sz="2250" b="1" dirty="0" err="1">
                <a:solidFill>
                  <a:srgbClr val="009DDC"/>
                </a:solidFill>
                <a:latin typeface="+mj-lt"/>
                <a:ea typeface="+mj-ea"/>
                <a:cs typeface="+mj-cs"/>
              </a:rPr>
              <a:t>Refugiadas</a:t>
            </a:r>
            <a:r>
              <a:rPr lang="en-US" sz="2250" b="1" dirty="0">
                <a:solidFill>
                  <a:srgbClr val="009DDC"/>
                </a:solidFill>
                <a:latin typeface="+mj-lt"/>
                <a:ea typeface="+mj-ea"/>
                <a:cs typeface="+mj-cs"/>
              </a:rPr>
              <a:t> </a:t>
            </a:r>
            <a:r>
              <a:rPr lang="en-US" sz="2250" b="1" dirty="0" err="1">
                <a:solidFill>
                  <a:srgbClr val="009DDC"/>
                </a:solidFill>
                <a:latin typeface="+mj-lt"/>
                <a:ea typeface="+mj-ea"/>
                <a:cs typeface="+mj-cs"/>
              </a:rPr>
              <a:t>en</a:t>
            </a:r>
            <a:r>
              <a:rPr lang="en-US" sz="2250" b="1" dirty="0">
                <a:solidFill>
                  <a:srgbClr val="009DDC"/>
                </a:solidFill>
                <a:latin typeface="+mj-lt"/>
                <a:ea typeface="+mj-ea"/>
                <a:cs typeface="+mj-cs"/>
              </a:rPr>
              <a:t> América Latina y el Caribe</a:t>
            </a:r>
          </a:p>
          <a:p>
            <a:pPr>
              <a:lnSpc>
                <a:spcPct val="90000"/>
              </a:lnSpc>
              <a:spcBef>
                <a:spcPct val="0"/>
              </a:spcBef>
              <a:spcAft>
                <a:spcPts val="450"/>
              </a:spcAft>
            </a:pPr>
            <a:endParaRPr lang="en-US" sz="2250" b="1" dirty="0">
              <a:solidFill>
                <a:srgbClr val="009DDC"/>
              </a:solidFill>
              <a:latin typeface="+mj-lt"/>
              <a:ea typeface="+mj-ea"/>
              <a:cs typeface="+mj-cs"/>
            </a:endParaRPr>
          </a:p>
        </p:txBody>
      </p:sp>
      <p:sp>
        <p:nvSpPr>
          <p:cNvPr id="14" name="TextBox 13">
            <a:extLst>
              <a:ext uri="{FF2B5EF4-FFF2-40B4-BE49-F238E27FC236}">
                <a16:creationId xmlns:a16="http://schemas.microsoft.com/office/drawing/2014/main" xmlns="" id="{2EAA54F9-C9E7-4E9A-97DC-7C9089D46D28}"/>
              </a:ext>
            </a:extLst>
          </p:cNvPr>
          <p:cNvSpPr txBox="1"/>
          <p:nvPr/>
        </p:nvSpPr>
        <p:spPr>
          <a:xfrm>
            <a:off x="266098" y="2931790"/>
            <a:ext cx="3153774" cy="1686092"/>
          </a:xfrm>
          <a:prstGeom prst="rect">
            <a:avLst/>
          </a:prstGeom>
        </p:spPr>
        <p:txBody>
          <a:bodyPr vert="horz" lIns="68580" tIns="34290" rIns="68580" bIns="34290" rtlCol="0" anchor="b">
            <a:normAutofit/>
          </a:bodyPr>
          <a:lstStyle/>
          <a:p>
            <a:pPr>
              <a:spcBef>
                <a:spcPct val="0"/>
              </a:spcBef>
              <a:spcAft>
                <a:spcPts val="450"/>
              </a:spcAft>
            </a:pPr>
            <a:r>
              <a:rPr lang="en-US" sz="2100" b="1" dirty="0">
                <a:solidFill>
                  <a:srgbClr val="009DDC"/>
                </a:solidFill>
                <a:latin typeface="+mj-lt"/>
                <a:ea typeface="+mj-ea"/>
                <a:cs typeface="+mj-cs"/>
              </a:rPr>
              <a:t>Alma </a:t>
            </a:r>
            <a:r>
              <a:rPr lang="en-US" sz="2100" b="1" dirty="0" err="1">
                <a:solidFill>
                  <a:srgbClr val="009DDC"/>
                </a:solidFill>
                <a:latin typeface="+mj-lt"/>
                <a:ea typeface="+mj-ea"/>
                <a:cs typeface="+mj-cs"/>
              </a:rPr>
              <a:t>Bibiana</a:t>
            </a:r>
            <a:r>
              <a:rPr lang="en-US" sz="2100" b="1" dirty="0">
                <a:solidFill>
                  <a:srgbClr val="009DDC"/>
                </a:solidFill>
                <a:latin typeface="+mj-lt"/>
                <a:ea typeface="+mj-ea"/>
                <a:cs typeface="+mj-cs"/>
              </a:rPr>
              <a:t> Pérez</a:t>
            </a:r>
          </a:p>
          <a:p>
            <a:pPr>
              <a:spcBef>
                <a:spcPct val="0"/>
              </a:spcBef>
            </a:pPr>
            <a:r>
              <a:rPr lang="en-US" sz="1400" b="1" dirty="0" err="1">
                <a:solidFill>
                  <a:srgbClr val="009DDC"/>
                </a:solidFill>
                <a:latin typeface="+mj-lt"/>
                <a:ea typeface="+mj-ea"/>
                <a:cs typeface="+mj-cs"/>
              </a:rPr>
              <a:t>Asesora</a:t>
            </a:r>
            <a:r>
              <a:rPr lang="en-US" sz="1400" b="1" dirty="0">
                <a:solidFill>
                  <a:srgbClr val="009DDC"/>
                </a:solidFill>
                <a:latin typeface="+mj-lt"/>
                <a:ea typeface="+mj-ea"/>
                <a:cs typeface="+mj-cs"/>
              </a:rPr>
              <a:t> Regional</a:t>
            </a:r>
          </a:p>
          <a:p>
            <a:pPr>
              <a:spcBef>
                <a:spcPct val="0"/>
              </a:spcBef>
            </a:pPr>
            <a:r>
              <a:rPr lang="en-US" sz="1400" b="1" dirty="0">
                <a:solidFill>
                  <a:srgbClr val="009DDC"/>
                </a:solidFill>
                <a:latin typeface="+mj-lt"/>
                <a:ea typeface="+mj-ea"/>
                <a:cs typeface="+mj-cs"/>
              </a:rPr>
              <a:t>Paz y </a:t>
            </a:r>
            <a:r>
              <a:rPr lang="en-US" sz="1400" b="1" dirty="0" err="1">
                <a:solidFill>
                  <a:srgbClr val="009DDC"/>
                </a:solidFill>
                <a:latin typeface="+mj-lt"/>
                <a:ea typeface="+mj-ea"/>
                <a:cs typeface="+mj-cs"/>
              </a:rPr>
              <a:t>Seguridad</a:t>
            </a:r>
            <a:r>
              <a:rPr lang="en-US" sz="1400" b="1" dirty="0">
                <a:solidFill>
                  <a:srgbClr val="009DDC"/>
                </a:solidFill>
                <a:latin typeface="+mj-lt"/>
                <a:ea typeface="+mj-ea"/>
                <a:cs typeface="+mj-cs"/>
              </a:rPr>
              <a:t> y </a:t>
            </a:r>
            <a:r>
              <a:rPr lang="en-US" sz="1400" b="1" dirty="0" err="1">
                <a:solidFill>
                  <a:srgbClr val="009DDC"/>
                </a:solidFill>
                <a:latin typeface="+mj-lt"/>
                <a:ea typeface="+mj-ea"/>
                <a:cs typeface="+mj-cs"/>
              </a:rPr>
              <a:t>Acción</a:t>
            </a:r>
            <a:r>
              <a:rPr lang="en-US" sz="1400" b="1" dirty="0">
                <a:solidFill>
                  <a:srgbClr val="009DDC"/>
                </a:solidFill>
                <a:latin typeface="+mj-lt"/>
                <a:ea typeface="+mj-ea"/>
                <a:cs typeface="+mj-cs"/>
              </a:rPr>
              <a:t> </a:t>
            </a:r>
            <a:r>
              <a:rPr lang="en-US" sz="1400" b="1" dirty="0" err="1">
                <a:solidFill>
                  <a:srgbClr val="009DDC"/>
                </a:solidFill>
                <a:latin typeface="+mj-lt"/>
                <a:ea typeface="+mj-ea"/>
                <a:cs typeface="+mj-cs"/>
              </a:rPr>
              <a:t>Humanitaria</a:t>
            </a:r>
            <a:endParaRPr lang="en-US" sz="1400" b="1" dirty="0">
              <a:solidFill>
                <a:srgbClr val="009DDC"/>
              </a:solidFill>
              <a:latin typeface="+mj-lt"/>
              <a:ea typeface="+mj-ea"/>
              <a:cs typeface="+mj-cs"/>
            </a:endParaRPr>
          </a:p>
          <a:p>
            <a:pPr>
              <a:spcBef>
                <a:spcPct val="0"/>
              </a:spcBef>
              <a:spcAft>
                <a:spcPts val="450"/>
              </a:spcAft>
            </a:pPr>
            <a:endParaRPr lang="en-US" sz="400" b="1" dirty="0">
              <a:solidFill>
                <a:srgbClr val="009DDC"/>
              </a:solidFill>
              <a:latin typeface="+mj-lt"/>
              <a:ea typeface="+mj-ea"/>
              <a:cs typeface="+mj-cs"/>
            </a:endParaRPr>
          </a:p>
          <a:p>
            <a:pPr>
              <a:spcBef>
                <a:spcPct val="0"/>
              </a:spcBef>
              <a:spcAft>
                <a:spcPts val="450"/>
              </a:spcAft>
            </a:pPr>
            <a:r>
              <a:rPr lang="en-US" sz="1400" b="1" dirty="0">
                <a:solidFill>
                  <a:srgbClr val="009DDC"/>
                </a:solidFill>
                <a:latin typeface="+mj-lt"/>
                <a:ea typeface="+mj-ea"/>
                <a:cs typeface="+mj-cs"/>
              </a:rPr>
              <a:t>24 de </a:t>
            </a:r>
            <a:r>
              <a:rPr lang="en-US" sz="1400" b="1" dirty="0" err="1">
                <a:solidFill>
                  <a:srgbClr val="009DDC"/>
                </a:solidFill>
                <a:latin typeface="+mj-lt"/>
                <a:ea typeface="+mj-ea"/>
                <a:cs typeface="+mj-cs"/>
              </a:rPr>
              <a:t>junio</a:t>
            </a:r>
            <a:r>
              <a:rPr lang="en-US" sz="1400" b="1" dirty="0">
                <a:solidFill>
                  <a:srgbClr val="009DDC"/>
                </a:solidFill>
                <a:latin typeface="+mj-lt"/>
                <a:ea typeface="+mj-ea"/>
                <a:cs typeface="+mj-cs"/>
              </a:rPr>
              <a:t> 2020</a:t>
            </a:r>
          </a:p>
        </p:txBody>
      </p:sp>
      <p:pic>
        <p:nvPicPr>
          <p:cNvPr id="9" name="Picture 8" descr="A picture containing light, drawing&#10;&#10;Description automatically generated">
            <a:extLst>
              <a:ext uri="{FF2B5EF4-FFF2-40B4-BE49-F238E27FC236}">
                <a16:creationId xmlns:a16="http://schemas.microsoft.com/office/drawing/2014/main" xmlns="" id="{D815D7E2-E8D2-43ED-B871-5385921BF9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61996"/>
            <a:ext cx="1870573" cy="733840"/>
          </a:xfrm>
          <a:prstGeom prst="rect">
            <a:avLst/>
          </a:prstGeom>
        </p:spPr>
      </p:pic>
    </p:spTree>
    <p:extLst>
      <p:ext uri="{BB962C8B-B14F-4D97-AF65-F5344CB8AC3E}">
        <p14:creationId xmlns:p14="http://schemas.microsoft.com/office/powerpoint/2010/main" val="2710720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6024" y="164989"/>
            <a:ext cx="5514339"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srgbClr val="4F81BD">
                    <a:lumMod val="50000"/>
                  </a:srgbClr>
                </a:solidFill>
                <a:effectLst/>
                <a:uLnTx/>
                <a:uFillTx/>
                <a:latin typeface="Calibri"/>
                <a:ea typeface="+mn-ea"/>
                <a:cs typeface="+mn-cs"/>
              </a:rPr>
              <a:t>Estereotipos de género y xenofobia</a:t>
            </a:r>
          </a:p>
        </p:txBody>
      </p:sp>
      <p:pic>
        <p:nvPicPr>
          <p:cNvPr id="6" name="Picture 16">
            <a:extLst>
              <a:ext uri="{FF2B5EF4-FFF2-40B4-BE49-F238E27FC236}">
                <a16:creationId xmlns:a16="http://schemas.microsoft.com/office/drawing/2014/main" xmlns="" id="{DBCA87A8-5F34-479E-AA76-F77F7C2166C1}"/>
              </a:ext>
            </a:extLst>
          </p:cNvPr>
          <p:cNvPicPr>
            <a:picLocks noChangeAspect="1"/>
          </p:cNvPicPr>
          <p:nvPr/>
        </p:nvPicPr>
        <p:blipFill rotWithShape="1">
          <a:blip r:embed="rId3">
            <a:extLst>
              <a:ext uri="{28A0092B-C50C-407E-A947-70E740481C1C}">
                <a14:useLocalDpi xmlns:a14="http://schemas.microsoft.com/office/drawing/2010/main" val="0"/>
              </a:ext>
            </a:extLst>
          </a:blip>
          <a:srcRect l="21931" r="24430" b="-2"/>
          <a:stretch/>
        </p:blipFill>
        <p:spPr>
          <a:xfrm>
            <a:off x="60140" y="1326634"/>
            <a:ext cx="2736303" cy="3405170"/>
          </a:xfrm>
          <a:prstGeom prst="rect">
            <a:avLst/>
          </a:prstGeom>
        </p:spPr>
      </p:pic>
      <p:pic>
        <p:nvPicPr>
          <p:cNvPr id="21" name="Picture 11" descr="A close up of a logo&#10;&#10;Description generated with very high confidence">
            <a:extLst>
              <a:ext uri="{FF2B5EF4-FFF2-40B4-BE49-F238E27FC236}">
                <a16:creationId xmlns:a16="http://schemas.microsoft.com/office/drawing/2014/main" xmlns="" id="{FF4B6050-4D3F-4959-B2AC-FB891B776FC3}"/>
              </a:ext>
            </a:extLst>
          </p:cNvPr>
          <p:cNvPicPr>
            <a:picLocks noChangeAspect="1"/>
          </p:cNvPicPr>
          <p:nvPr/>
        </p:nvPicPr>
        <p:blipFill>
          <a:blip r:embed="rId4"/>
          <a:stretch>
            <a:fillRect/>
          </a:stretch>
        </p:blipFill>
        <p:spPr>
          <a:xfrm>
            <a:off x="7896135" y="654766"/>
            <a:ext cx="1228523" cy="485613"/>
          </a:xfrm>
          <a:prstGeom prst="rect">
            <a:avLst/>
          </a:prstGeom>
        </p:spPr>
      </p:pic>
      <p:sp>
        <p:nvSpPr>
          <p:cNvPr id="7" name="TextBox 2">
            <a:extLst>
              <a:ext uri="{FF2B5EF4-FFF2-40B4-BE49-F238E27FC236}">
                <a16:creationId xmlns:a16="http://schemas.microsoft.com/office/drawing/2014/main" xmlns="" id="{645F63FA-9FFD-43EE-82E5-6C1CB8AE51A0}"/>
              </a:ext>
            </a:extLst>
          </p:cNvPr>
          <p:cNvSpPr txBox="1"/>
          <p:nvPr/>
        </p:nvSpPr>
        <p:spPr>
          <a:xfrm>
            <a:off x="2915816" y="1852379"/>
            <a:ext cx="2736304" cy="3354765"/>
          </a:xfrm>
          <a:prstGeom prst="rect">
            <a:avLst/>
          </a:prstGeom>
          <a:noFill/>
        </p:spPr>
        <p:txBody>
          <a:bodyPr wrap="square" rtlCol="0">
            <a:spAutoFit/>
          </a:bodyPr>
          <a:lstStyle/>
          <a:p>
            <a:pPr lvl="0">
              <a:lnSpc>
                <a:spcPct val="100000"/>
              </a:lnSpc>
            </a:pPr>
            <a:r>
              <a:rPr lang="en-US" sz="1400" b="1" dirty="0" err="1">
                <a:solidFill>
                  <a:schemeClr val="bg1"/>
                </a:solidFill>
              </a:rPr>
              <a:t>Visión</a:t>
            </a:r>
            <a:r>
              <a:rPr lang="en-US" sz="1400" b="1" dirty="0">
                <a:solidFill>
                  <a:schemeClr val="bg1"/>
                </a:solidFill>
              </a:rPr>
              <a:t> general o </a:t>
            </a:r>
            <a:r>
              <a:rPr lang="en-US" sz="1400" b="1" dirty="0" err="1">
                <a:solidFill>
                  <a:schemeClr val="bg1"/>
                </a:solidFill>
              </a:rPr>
              <a:t>preconcepción</a:t>
            </a:r>
            <a:r>
              <a:rPr lang="en-US" sz="1400" b="1" dirty="0">
                <a:solidFill>
                  <a:schemeClr val="bg1"/>
                </a:solidFill>
              </a:rPr>
              <a:t> </a:t>
            </a:r>
            <a:r>
              <a:rPr lang="en-US" sz="1400" dirty="0" err="1">
                <a:solidFill>
                  <a:schemeClr val="bg1"/>
                </a:solidFill>
              </a:rPr>
              <a:t>sobre</a:t>
            </a:r>
            <a:r>
              <a:rPr lang="en-US" sz="1400" dirty="0">
                <a:solidFill>
                  <a:schemeClr val="bg1"/>
                </a:solidFill>
              </a:rPr>
              <a:t> los </a:t>
            </a:r>
            <a:r>
              <a:rPr lang="en-US" sz="1400" dirty="0" err="1">
                <a:solidFill>
                  <a:schemeClr val="bg1"/>
                </a:solidFill>
              </a:rPr>
              <a:t>atributos</a:t>
            </a:r>
            <a:r>
              <a:rPr lang="en-US" sz="1400" dirty="0">
                <a:solidFill>
                  <a:schemeClr val="bg1"/>
                </a:solidFill>
              </a:rPr>
              <a:t> o </a:t>
            </a:r>
            <a:r>
              <a:rPr lang="en-US" sz="1400" dirty="0" err="1">
                <a:solidFill>
                  <a:schemeClr val="bg1"/>
                </a:solidFill>
              </a:rPr>
              <a:t>características</a:t>
            </a:r>
            <a:r>
              <a:rPr lang="en-US" sz="1400" dirty="0">
                <a:solidFill>
                  <a:schemeClr val="bg1"/>
                </a:solidFill>
              </a:rPr>
              <a:t>, o los roles que son o </a:t>
            </a:r>
            <a:r>
              <a:rPr lang="en-US" sz="1400" dirty="0" err="1">
                <a:solidFill>
                  <a:schemeClr val="bg1"/>
                </a:solidFill>
              </a:rPr>
              <a:t>deberían</a:t>
            </a:r>
            <a:r>
              <a:rPr lang="en-US" sz="1400" dirty="0">
                <a:solidFill>
                  <a:schemeClr val="bg1"/>
                </a:solidFill>
              </a:rPr>
              <a:t> ser </a:t>
            </a:r>
            <a:r>
              <a:rPr lang="en-US" sz="1400" dirty="0" err="1">
                <a:solidFill>
                  <a:schemeClr val="bg1"/>
                </a:solidFill>
              </a:rPr>
              <a:t>poseídos</a:t>
            </a:r>
            <a:r>
              <a:rPr lang="en-US" sz="1400" dirty="0">
                <a:solidFill>
                  <a:schemeClr val="bg1"/>
                </a:solidFill>
              </a:rPr>
              <a:t> o </a:t>
            </a:r>
            <a:r>
              <a:rPr lang="en-US" sz="1400" dirty="0" err="1">
                <a:solidFill>
                  <a:schemeClr val="bg1"/>
                </a:solidFill>
              </a:rPr>
              <a:t>desempeñados</a:t>
            </a:r>
            <a:r>
              <a:rPr lang="en-US" sz="1400" dirty="0">
                <a:solidFill>
                  <a:schemeClr val="bg1"/>
                </a:solidFill>
              </a:rPr>
              <a:t> por </a:t>
            </a:r>
            <a:r>
              <a:rPr lang="en-US" sz="1400" dirty="0" err="1">
                <a:solidFill>
                  <a:schemeClr val="bg1"/>
                </a:solidFill>
              </a:rPr>
              <a:t>mujeres</a:t>
            </a:r>
            <a:r>
              <a:rPr lang="en-US" sz="1400" dirty="0">
                <a:solidFill>
                  <a:schemeClr val="bg1"/>
                </a:solidFill>
              </a:rPr>
              <a:t> y hombres. (ONU DDHH)</a:t>
            </a:r>
            <a:br>
              <a:rPr lang="en-US" sz="1400" dirty="0">
                <a:solidFill>
                  <a:schemeClr val="bg1"/>
                </a:solidFill>
              </a:rPr>
            </a:br>
            <a:endParaRPr lang="en-US" sz="1400" dirty="0">
              <a:solidFill>
                <a:schemeClr val="bg1"/>
              </a:solidFill>
            </a:endParaRPr>
          </a:p>
          <a:p>
            <a:pPr lvl="0">
              <a:lnSpc>
                <a:spcPct val="100000"/>
              </a:lnSpc>
            </a:pPr>
            <a:r>
              <a:rPr lang="en-US" sz="1400" dirty="0">
                <a:solidFill>
                  <a:schemeClr val="bg1"/>
                </a:solidFill>
              </a:rPr>
              <a:t>Un </a:t>
            </a:r>
            <a:r>
              <a:rPr lang="en-US" sz="1400" dirty="0" err="1">
                <a:solidFill>
                  <a:schemeClr val="bg1"/>
                </a:solidFill>
              </a:rPr>
              <a:t>estereotipo</a:t>
            </a:r>
            <a:r>
              <a:rPr lang="en-US" sz="1400" dirty="0">
                <a:solidFill>
                  <a:schemeClr val="bg1"/>
                </a:solidFill>
              </a:rPr>
              <a:t> de </a:t>
            </a:r>
            <a:r>
              <a:rPr lang="en-US" sz="1400" dirty="0" err="1">
                <a:solidFill>
                  <a:schemeClr val="bg1"/>
                </a:solidFill>
              </a:rPr>
              <a:t>género</a:t>
            </a:r>
            <a:r>
              <a:rPr lang="en-US" sz="1400" dirty="0">
                <a:solidFill>
                  <a:schemeClr val="bg1"/>
                </a:solidFill>
              </a:rPr>
              <a:t> es </a:t>
            </a:r>
            <a:r>
              <a:rPr lang="en-US" sz="1400" b="1" dirty="0" err="1">
                <a:solidFill>
                  <a:schemeClr val="bg1"/>
                </a:solidFill>
              </a:rPr>
              <a:t>perjudicial</a:t>
            </a:r>
            <a:r>
              <a:rPr lang="en-US" sz="1400" dirty="0">
                <a:solidFill>
                  <a:schemeClr val="bg1"/>
                </a:solidFill>
              </a:rPr>
              <a:t> </a:t>
            </a:r>
            <a:r>
              <a:rPr lang="en-US" sz="1400" dirty="0" err="1">
                <a:solidFill>
                  <a:schemeClr val="bg1"/>
                </a:solidFill>
              </a:rPr>
              <a:t>cuando</a:t>
            </a:r>
            <a:r>
              <a:rPr lang="en-US" sz="1400" dirty="0">
                <a:solidFill>
                  <a:schemeClr val="bg1"/>
                </a:solidFill>
              </a:rPr>
              <a:t> </a:t>
            </a:r>
            <a:r>
              <a:rPr lang="en-US" sz="1400" dirty="0" err="1">
                <a:solidFill>
                  <a:schemeClr val="bg1"/>
                </a:solidFill>
              </a:rPr>
              <a:t>limita</a:t>
            </a:r>
            <a:r>
              <a:rPr lang="en-US" sz="1400" dirty="0">
                <a:solidFill>
                  <a:schemeClr val="bg1"/>
                </a:solidFill>
              </a:rPr>
              <a:t> la </a:t>
            </a:r>
            <a:r>
              <a:rPr lang="en-US" sz="1400" dirty="0" err="1">
                <a:solidFill>
                  <a:schemeClr val="bg1"/>
                </a:solidFill>
              </a:rPr>
              <a:t>capacidad</a:t>
            </a:r>
            <a:r>
              <a:rPr lang="en-US" sz="1400" dirty="0">
                <a:solidFill>
                  <a:schemeClr val="bg1"/>
                </a:solidFill>
              </a:rPr>
              <a:t> de las </a:t>
            </a:r>
            <a:r>
              <a:rPr lang="en-US" sz="1400" dirty="0" err="1">
                <a:solidFill>
                  <a:schemeClr val="bg1"/>
                </a:solidFill>
              </a:rPr>
              <a:t>mujeres</a:t>
            </a:r>
            <a:r>
              <a:rPr lang="en-US" sz="1400" dirty="0">
                <a:solidFill>
                  <a:schemeClr val="bg1"/>
                </a:solidFill>
              </a:rPr>
              <a:t> y los hombres para </a:t>
            </a:r>
            <a:r>
              <a:rPr lang="en-US" sz="1400" dirty="0" err="1">
                <a:solidFill>
                  <a:schemeClr val="bg1"/>
                </a:solidFill>
              </a:rPr>
              <a:t>desarrollar</a:t>
            </a:r>
            <a:r>
              <a:rPr lang="en-US" sz="1400" dirty="0">
                <a:solidFill>
                  <a:schemeClr val="bg1"/>
                </a:solidFill>
              </a:rPr>
              <a:t> sus </a:t>
            </a:r>
            <a:r>
              <a:rPr lang="en-US" sz="1400" dirty="0" err="1">
                <a:solidFill>
                  <a:schemeClr val="bg1"/>
                </a:solidFill>
              </a:rPr>
              <a:t>habilidades</a:t>
            </a:r>
            <a:r>
              <a:rPr lang="en-US" sz="1400" dirty="0">
                <a:solidFill>
                  <a:schemeClr val="bg1"/>
                </a:solidFill>
              </a:rPr>
              <a:t> </a:t>
            </a:r>
            <a:r>
              <a:rPr lang="en-US" sz="1400" dirty="0" err="1">
                <a:solidFill>
                  <a:schemeClr val="bg1"/>
                </a:solidFill>
              </a:rPr>
              <a:t>personales</a:t>
            </a:r>
            <a:r>
              <a:rPr lang="en-US" sz="1400" dirty="0">
                <a:solidFill>
                  <a:schemeClr val="bg1"/>
                </a:solidFill>
              </a:rPr>
              <a:t>, </a:t>
            </a:r>
            <a:r>
              <a:rPr lang="en-US" sz="1400" dirty="0" err="1">
                <a:solidFill>
                  <a:schemeClr val="bg1"/>
                </a:solidFill>
              </a:rPr>
              <a:t>seguir</a:t>
            </a:r>
            <a:r>
              <a:rPr lang="en-US" sz="1400" dirty="0">
                <a:solidFill>
                  <a:schemeClr val="bg1"/>
                </a:solidFill>
              </a:rPr>
              <a:t> sus </a:t>
            </a:r>
            <a:r>
              <a:rPr lang="en-US" sz="1400" dirty="0" err="1">
                <a:solidFill>
                  <a:schemeClr val="bg1"/>
                </a:solidFill>
              </a:rPr>
              <a:t>carreras</a:t>
            </a:r>
            <a:r>
              <a:rPr lang="en-US" sz="1400" dirty="0">
                <a:solidFill>
                  <a:schemeClr val="bg1"/>
                </a:solidFill>
              </a:rPr>
              <a:t> </a:t>
            </a:r>
            <a:r>
              <a:rPr lang="en-US" sz="1400" dirty="0" err="1">
                <a:solidFill>
                  <a:schemeClr val="bg1"/>
                </a:solidFill>
              </a:rPr>
              <a:t>profesionales</a:t>
            </a:r>
            <a:r>
              <a:rPr lang="en-US" sz="1400" dirty="0">
                <a:solidFill>
                  <a:schemeClr val="bg1"/>
                </a:solidFill>
              </a:rPr>
              <a:t> y </a:t>
            </a:r>
            <a:r>
              <a:rPr lang="en-US" sz="1400" dirty="0" err="1">
                <a:solidFill>
                  <a:schemeClr val="bg1"/>
                </a:solidFill>
              </a:rPr>
              <a:t>tomar</a:t>
            </a:r>
            <a:r>
              <a:rPr lang="en-US" sz="1400" dirty="0">
                <a:solidFill>
                  <a:schemeClr val="bg1"/>
                </a:solidFill>
              </a:rPr>
              <a:t> </a:t>
            </a:r>
            <a:r>
              <a:rPr lang="en-US" sz="1400" dirty="0" err="1">
                <a:solidFill>
                  <a:schemeClr val="bg1"/>
                </a:solidFill>
              </a:rPr>
              <a:t>decisiones</a:t>
            </a:r>
            <a:r>
              <a:rPr lang="en-US" sz="1400" dirty="0">
                <a:solidFill>
                  <a:schemeClr val="bg1"/>
                </a:solidFill>
              </a:rPr>
              <a:t> </a:t>
            </a:r>
            <a:r>
              <a:rPr lang="en-US" sz="1400" dirty="0" err="1">
                <a:solidFill>
                  <a:schemeClr val="bg1"/>
                </a:solidFill>
              </a:rPr>
              <a:t>sobre</a:t>
            </a:r>
            <a:r>
              <a:rPr lang="en-US" sz="1400" dirty="0">
                <a:solidFill>
                  <a:schemeClr val="bg1"/>
                </a:solidFill>
              </a:rPr>
              <a:t> sus </a:t>
            </a:r>
            <a:r>
              <a:rPr lang="en-US" sz="1400" dirty="0" err="1">
                <a:solidFill>
                  <a:schemeClr val="bg1"/>
                </a:solidFill>
              </a:rPr>
              <a:t>vidas</a:t>
            </a:r>
            <a:r>
              <a:rPr lang="en-US" sz="1400" dirty="0">
                <a:solidFill>
                  <a:schemeClr val="bg1"/>
                </a:solidFill>
              </a:rPr>
              <a:t>.</a:t>
            </a:r>
          </a:p>
          <a:p>
            <a:endParaRPr lang="en-US" sz="1600" dirty="0"/>
          </a:p>
        </p:txBody>
      </p:sp>
      <p:sp>
        <p:nvSpPr>
          <p:cNvPr id="8" name="TextBox 4">
            <a:extLst>
              <a:ext uri="{FF2B5EF4-FFF2-40B4-BE49-F238E27FC236}">
                <a16:creationId xmlns:a16="http://schemas.microsoft.com/office/drawing/2014/main" xmlns="" id="{2BD35E52-ED74-443F-B4FE-CE4A932733E2}"/>
              </a:ext>
            </a:extLst>
          </p:cNvPr>
          <p:cNvSpPr txBox="1"/>
          <p:nvPr/>
        </p:nvSpPr>
        <p:spPr>
          <a:xfrm>
            <a:off x="5792163" y="1786785"/>
            <a:ext cx="3169911" cy="3323987"/>
          </a:xfrm>
          <a:prstGeom prst="rect">
            <a:avLst/>
          </a:prstGeom>
          <a:noFill/>
        </p:spPr>
        <p:txBody>
          <a:bodyPr wrap="square" rtlCol="0">
            <a:spAutoFit/>
          </a:bodyPr>
          <a:lstStyle/>
          <a:p>
            <a:pPr lvl="0">
              <a:lnSpc>
                <a:spcPct val="100000"/>
              </a:lnSpc>
            </a:pPr>
            <a:r>
              <a:rPr lang="en-US" sz="1400" dirty="0" err="1">
                <a:solidFill>
                  <a:schemeClr val="bg1"/>
                </a:solidFill>
              </a:rPr>
              <a:t>Actitudes</a:t>
            </a:r>
            <a:r>
              <a:rPr lang="en-US" sz="1400" dirty="0">
                <a:solidFill>
                  <a:schemeClr val="bg1"/>
                </a:solidFill>
              </a:rPr>
              <a:t>, </a:t>
            </a:r>
            <a:r>
              <a:rPr lang="en-US" sz="1400" dirty="0" err="1">
                <a:solidFill>
                  <a:schemeClr val="bg1"/>
                </a:solidFill>
              </a:rPr>
              <a:t>prejuicios</a:t>
            </a:r>
            <a:r>
              <a:rPr lang="en-US" sz="1400" dirty="0">
                <a:solidFill>
                  <a:schemeClr val="bg1"/>
                </a:solidFill>
              </a:rPr>
              <a:t> y </a:t>
            </a:r>
            <a:r>
              <a:rPr lang="en-US" sz="1400" dirty="0" err="1">
                <a:solidFill>
                  <a:schemeClr val="bg1"/>
                </a:solidFill>
              </a:rPr>
              <a:t>comportamientos</a:t>
            </a:r>
            <a:r>
              <a:rPr lang="en-US" sz="1400" dirty="0">
                <a:solidFill>
                  <a:schemeClr val="bg1"/>
                </a:solidFill>
              </a:rPr>
              <a:t> que </a:t>
            </a:r>
            <a:r>
              <a:rPr lang="en-US" sz="1400" b="1" dirty="0" err="1">
                <a:solidFill>
                  <a:schemeClr val="bg1"/>
                </a:solidFill>
              </a:rPr>
              <a:t>rechazan</a:t>
            </a:r>
            <a:r>
              <a:rPr lang="en-US" sz="1400" b="1" dirty="0">
                <a:solidFill>
                  <a:schemeClr val="bg1"/>
                </a:solidFill>
              </a:rPr>
              <a:t>, </a:t>
            </a:r>
            <a:r>
              <a:rPr lang="en-US" sz="1400" b="1" dirty="0" err="1">
                <a:solidFill>
                  <a:schemeClr val="bg1"/>
                </a:solidFill>
              </a:rPr>
              <a:t>excluyen</a:t>
            </a:r>
            <a:r>
              <a:rPr lang="en-US" sz="1400" b="1" dirty="0">
                <a:solidFill>
                  <a:schemeClr val="bg1"/>
                </a:solidFill>
              </a:rPr>
              <a:t> </a:t>
            </a:r>
            <a:r>
              <a:rPr lang="en-US" sz="1400" dirty="0">
                <a:solidFill>
                  <a:schemeClr val="bg1"/>
                </a:solidFill>
              </a:rPr>
              <a:t>y a menudo </a:t>
            </a:r>
            <a:r>
              <a:rPr lang="en-US" sz="1400" dirty="0" err="1">
                <a:solidFill>
                  <a:schemeClr val="bg1"/>
                </a:solidFill>
              </a:rPr>
              <a:t>vilipendian</a:t>
            </a:r>
            <a:r>
              <a:rPr lang="en-US" sz="1400" dirty="0">
                <a:solidFill>
                  <a:schemeClr val="bg1"/>
                </a:solidFill>
              </a:rPr>
              <a:t> a las personas, </a:t>
            </a:r>
            <a:r>
              <a:rPr lang="en-US" sz="1400" dirty="0" err="1">
                <a:solidFill>
                  <a:schemeClr val="bg1"/>
                </a:solidFill>
              </a:rPr>
              <a:t>en</a:t>
            </a:r>
            <a:r>
              <a:rPr lang="en-US" sz="1400" dirty="0">
                <a:solidFill>
                  <a:schemeClr val="bg1"/>
                </a:solidFill>
              </a:rPr>
              <a:t> base a la </a:t>
            </a:r>
            <a:r>
              <a:rPr lang="en-US" sz="1400" dirty="0" err="1">
                <a:solidFill>
                  <a:schemeClr val="bg1"/>
                </a:solidFill>
              </a:rPr>
              <a:t>percepción</a:t>
            </a:r>
            <a:r>
              <a:rPr lang="en-US" sz="1400" dirty="0">
                <a:solidFill>
                  <a:schemeClr val="bg1"/>
                </a:solidFill>
              </a:rPr>
              <a:t> de que son </a:t>
            </a:r>
            <a:r>
              <a:rPr lang="en-US" sz="1400" b="1" dirty="0">
                <a:solidFill>
                  <a:schemeClr val="bg1"/>
                </a:solidFill>
              </a:rPr>
              <a:t>personas </a:t>
            </a:r>
            <a:r>
              <a:rPr lang="en-US" sz="1400" b="1" dirty="0" err="1">
                <a:solidFill>
                  <a:schemeClr val="bg1"/>
                </a:solidFill>
              </a:rPr>
              <a:t>ajenas</a:t>
            </a:r>
            <a:r>
              <a:rPr lang="en-US" sz="1400" b="1" dirty="0">
                <a:solidFill>
                  <a:schemeClr val="bg1"/>
                </a:solidFill>
              </a:rPr>
              <a:t> o </a:t>
            </a:r>
            <a:r>
              <a:rPr lang="en-US" sz="1400" b="1" dirty="0" err="1">
                <a:solidFill>
                  <a:schemeClr val="bg1"/>
                </a:solidFill>
              </a:rPr>
              <a:t>extranjeras</a:t>
            </a:r>
            <a:r>
              <a:rPr lang="en-US" sz="1400" b="1" dirty="0">
                <a:solidFill>
                  <a:schemeClr val="bg1"/>
                </a:solidFill>
              </a:rPr>
              <a:t> a la </a:t>
            </a:r>
            <a:r>
              <a:rPr lang="en-US" sz="1400" b="1" dirty="0" err="1">
                <a:solidFill>
                  <a:schemeClr val="bg1"/>
                </a:solidFill>
              </a:rPr>
              <a:t>comunidad</a:t>
            </a:r>
            <a:r>
              <a:rPr lang="en-US" sz="1400" dirty="0">
                <a:solidFill>
                  <a:schemeClr val="bg1"/>
                </a:solidFill>
              </a:rPr>
              <a:t>, </a:t>
            </a:r>
            <a:r>
              <a:rPr lang="en-US" sz="1400" dirty="0" err="1">
                <a:solidFill>
                  <a:schemeClr val="bg1"/>
                </a:solidFill>
              </a:rPr>
              <a:t>sociedad</a:t>
            </a:r>
            <a:r>
              <a:rPr lang="en-US" sz="1400" dirty="0">
                <a:solidFill>
                  <a:schemeClr val="bg1"/>
                </a:solidFill>
              </a:rPr>
              <a:t> o </a:t>
            </a:r>
            <a:r>
              <a:rPr lang="en-US" sz="1400" dirty="0" err="1">
                <a:solidFill>
                  <a:schemeClr val="bg1"/>
                </a:solidFill>
              </a:rPr>
              <a:t>identidad</a:t>
            </a:r>
            <a:r>
              <a:rPr lang="en-US" sz="1400" dirty="0">
                <a:solidFill>
                  <a:schemeClr val="bg1"/>
                </a:solidFill>
              </a:rPr>
              <a:t> </a:t>
            </a:r>
            <a:r>
              <a:rPr lang="en-US" sz="1400" dirty="0" err="1">
                <a:solidFill>
                  <a:schemeClr val="bg1"/>
                </a:solidFill>
              </a:rPr>
              <a:t>nacional</a:t>
            </a:r>
            <a:r>
              <a:rPr lang="en-US" sz="1400" dirty="0">
                <a:solidFill>
                  <a:schemeClr val="bg1"/>
                </a:solidFill>
              </a:rPr>
              <a:t>. (OIM)</a:t>
            </a:r>
            <a:br>
              <a:rPr lang="en-US" sz="1400" dirty="0">
                <a:solidFill>
                  <a:schemeClr val="bg1"/>
                </a:solidFill>
              </a:rPr>
            </a:br>
            <a:endParaRPr lang="en-US" sz="1400" dirty="0">
              <a:solidFill>
                <a:schemeClr val="bg1"/>
              </a:solidFill>
            </a:endParaRPr>
          </a:p>
          <a:p>
            <a:pPr lvl="0">
              <a:lnSpc>
                <a:spcPct val="100000"/>
              </a:lnSpc>
            </a:pPr>
            <a:r>
              <a:rPr lang="en-US" sz="1400" dirty="0">
                <a:solidFill>
                  <a:schemeClr val="bg1"/>
                </a:solidFill>
              </a:rPr>
              <a:t>La </a:t>
            </a:r>
            <a:r>
              <a:rPr lang="en-US" sz="1400" dirty="0" err="1">
                <a:solidFill>
                  <a:schemeClr val="bg1"/>
                </a:solidFill>
              </a:rPr>
              <a:t>xenofobia</a:t>
            </a:r>
            <a:r>
              <a:rPr lang="en-US" sz="1400" dirty="0">
                <a:solidFill>
                  <a:schemeClr val="bg1"/>
                </a:solidFill>
              </a:rPr>
              <a:t> se </a:t>
            </a:r>
            <a:r>
              <a:rPr lang="en-US" sz="1400" dirty="0" err="1">
                <a:solidFill>
                  <a:schemeClr val="bg1"/>
                </a:solidFill>
              </a:rPr>
              <a:t>perpetúa</a:t>
            </a:r>
            <a:r>
              <a:rPr lang="en-US" sz="1400" dirty="0">
                <a:solidFill>
                  <a:schemeClr val="bg1"/>
                </a:solidFill>
              </a:rPr>
              <a:t> con </a:t>
            </a:r>
            <a:r>
              <a:rPr lang="en-US" sz="1400" dirty="0" err="1">
                <a:solidFill>
                  <a:schemeClr val="bg1"/>
                </a:solidFill>
              </a:rPr>
              <a:t>frecuencia</a:t>
            </a:r>
            <a:r>
              <a:rPr lang="en-US" sz="1400" dirty="0">
                <a:solidFill>
                  <a:schemeClr val="bg1"/>
                </a:solidFill>
              </a:rPr>
              <a:t> a </a:t>
            </a:r>
            <a:r>
              <a:rPr lang="en-US" sz="1400" dirty="0" err="1">
                <a:solidFill>
                  <a:schemeClr val="bg1"/>
                </a:solidFill>
              </a:rPr>
              <a:t>través</a:t>
            </a:r>
            <a:r>
              <a:rPr lang="en-US" sz="1400" dirty="0">
                <a:solidFill>
                  <a:schemeClr val="bg1"/>
                </a:solidFill>
              </a:rPr>
              <a:t> de </a:t>
            </a:r>
            <a:r>
              <a:rPr lang="en-US" sz="1400" dirty="0" err="1">
                <a:solidFill>
                  <a:schemeClr val="bg1"/>
                </a:solidFill>
              </a:rPr>
              <a:t>estereotipos</a:t>
            </a:r>
            <a:r>
              <a:rPr lang="en-US" sz="1400" dirty="0">
                <a:solidFill>
                  <a:schemeClr val="bg1"/>
                </a:solidFill>
              </a:rPr>
              <a:t> que </a:t>
            </a:r>
            <a:r>
              <a:rPr lang="en-US" sz="1400" dirty="0" err="1">
                <a:solidFill>
                  <a:schemeClr val="bg1"/>
                </a:solidFill>
              </a:rPr>
              <a:t>reducen</a:t>
            </a:r>
            <a:r>
              <a:rPr lang="en-US" sz="1400" dirty="0">
                <a:solidFill>
                  <a:schemeClr val="bg1"/>
                </a:solidFill>
              </a:rPr>
              <a:t> a los </a:t>
            </a:r>
            <a:r>
              <a:rPr lang="en-US" sz="1400" dirty="0" err="1">
                <a:solidFill>
                  <a:schemeClr val="bg1"/>
                </a:solidFill>
              </a:rPr>
              <a:t>individuos</a:t>
            </a:r>
            <a:r>
              <a:rPr lang="en-US" sz="1400" dirty="0">
                <a:solidFill>
                  <a:schemeClr val="bg1"/>
                </a:solidFill>
              </a:rPr>
              <a:t> </a:t>
            </a:r>
            <a:r>
              <a:rPr lang="en-US" sz="1400" dirty="0" err="1">
                <a:solidFill>
                  <a:schemeClr val="bg1"/>
                </a:solidFill>
              </a:rPr>
              <a:t>complejos</a:t>
            </a:r>
            <a:r>
              <a:rPr lang="en-US" sz="1400" dirty="0">
                <a:solidFill>
                  <a:schemeClr val="bg1"/>
                </a:solidFill>
              </a:rPr>
              <a:t> a </a:t>
            </a:r>
            <a:r>
              <a:rPr lang="en-US" sz="1400" dirty="0" err="1">
                <a:solidFill>
                  <a:schemeClr val="bg1"/>
                </a:solidFill>
              </a:rPr>
              <a:t>imágenes</a:t>
            </a:r>
            <a:r>
              <a:rPr lang="en-US" sz="1400" dirty="0">
                <a:solidFill>
                  <a:schemeClr val="bg1"/>
                </a:solidFill>
              </a:rPr>
              <a:t> </a:t>
            </a:r>
            <a:r>
              <a:rPr lang="en-US" sz="1400" dirty="0" err="1">
                <a:solidFill>
                  <a:schemeClr val="bg1"/>
                </a:solidFill>
              </a:rPr>
              <a:t>generalizadas</a:t>
            </a:r>
            <a:r>
              <a:rPr lang="en-US" sz="1400" dirty="0">
                <a:solidFill>
                  <a:schemeClr val="bg1"/>
                </a:solidFill>
              </a:rPr>
              <a:t> y </a:t>
            </a:r>
            <a:r>
              <a:rPr lang="en-US" sz="1400" dirty="0" err="1">
                <a:solidFill>
                  <a:schemeClr val="bg1"/>
                </a:solidFill>
              </a:rPr>
              <a:t>despectivas</a:t>
            </a:r>
            <a:r>
              <a:rPr lang="en-US" sz="1400" dirty="0">
                <a:solidFill>
                  <a:schemeClr val="bg1"/>
                </a:solidFill>
              </a:rPr>
              <a:t>. </a:t>
            </a:r>
            <a:r>
              <a:rPr lang="en-US" sz="1400" dirty="0" err="1">
                <a:solidFill>
                  <a:schemeClr val="bg1"/>
                </a:solidFill>
              </a:rPr>
              <a:t>Estas</a:t>
            </a:r>
            <a:r>
              <a:rPr lang="en-US" sz="1400" dirty="0">
                <a:solidFill>
                  <a:schemeClr val="bg1"/>
                </a:solidFill>
              </a:rPr>
              <a:t> ideas </a:t>
            </a:r>
            <a:r>
              <a:rPr lang="en-US" sz="1400" dirty="0" err="1">
                <a:solidFill>
                  <a:schemeClr val="bg1"/>
                </a:solidFill>
              </a:rPr>
              <a:t>pueden</a:t>
            </a:r>
            <a:r>
              <a:rPr lang="en-US" sz="1400" dirty="0">
                <a:solidFill>
                  <a:schemeClr val="bg1"/>
                </a:solidFill>
              </a:rPr>
              <a:t> </a:t>
            </a:r>
            <a:r>
              <a:rPr lang="en-US" sz="1400" dirty="0" err="1">
                <a:solidFill>
                  <a:schemeClr val="bg1"/>
                </a:solidFill>
              </a:rPr>
              <a:t>usarse</a:t>
            </a:r>
            <a:r>
              <a:rPr lang="en-US" sz="1400" dirty="0">
                <a:solidFill>
                  <a:schemeClr val="bg1"/>
                </a:solidFill>
              </a:rPr>
              <a:t> para </a:t>
            </a:r>
            <a:r>
              <a:rPr lang="en-US" sz="1400" dirty="0" err="1">
                <a:solidFill>
                  <a:schemeClr val="bg1"/>
                </a:solidFill>
              </a:rPr>
              <a:t>justificar</a:t>
            </a:r>
            <a:r>
              <a:rPr lang="en-US" sz="1400" dirty="0">
                <a:solidFill>
                  <a:schemeClr val="bg1"/>
                </a:solidFill>
              </a:rPr>
              <a:t> la </a:t>
            </a:r>
            <a:r>
              <a:rPr lang="en-US" sz="1400" dirty="0" err="1">
                <a:solidFill>
                  <a:schemeClr val="bg1"/>
                </a:solidFill>
              </a:rPr>
              <a:t>discriminación</a:t>
            </a:r>
            <a:r>
              <a:rPr lang="en-US" sz="1400" dirty="0">
                <a:solidFill>
                  <a:schemeClr val="bg1"/>
                </a:solidFill>
              </a:rPr>
              <a:t>, la </a:t>
            </a:r>
            <a:r>
              <a:rPr lang="en-US" sz="1400" dirty="0" err="1">
                <a:solidFill>
                  <a:schemeClr val="bg1"/>
                </a:solidFill>
              </a:rPr>
              <a:t>violencia</a:t>
            </a:r>
            <a:r>
              <a:rPr lang="en-US" sz="1400" dirty="0">
                <a:solidFill>
                  <a:schemeClr val="bg1"/>
                </a:solidFill>
              </a:rPr>
              <a:t>, el </a:t>
            </a:r>
            <a:r>
              <a:rPr lang="en-US" sz="1400" dirty="0" err="1">
                <a:solidFill>
                  <a:schemeClr val="bg1"/>
                </a:solidFill>
              </a:rPr>
              <a:t>tráfico</a:t>
            </a:r>
            <a:r>
              <a:rPr lang="en-US" sz="1400" dirty="0">
                <a:solidFill>
                  <a:schemeClr val="bg1"/>
                </a:solidFill>
              </a:rPr>
              <a:t> y </a:t>
            </a:r>
            <a:r>
              <a:rPr lang="en-US" sz="1400" dirty="0" err="1">
                <a:solidFill>
                  <a:schemeClr val="bg1"/>
                </a:solidFill>
              </a:rPr>
              <a:t>otras</a:t>
            </a:r>
            <a:r>
              <a:rPr lang="en-US" sz="1400" dirty="0">
                <a:solidFill>
                  <a:schemeClr val="bg1"/>
                </a:solidFill>
              </a:rPr>
              <a:t> </a:t>
            </a:r>
            <a:r>
              <a:rPr lang="en-US" sz="1400" dirty="0" err="1">
                <a:solidFill>
                  <a:schemeClr val="bg1"/>
                </a:solidFill>
              </a:rPr>
              <a:t>formas</a:t>
            </a:r>
            <a:r>
              <a:rPr lang="en-US" sz="1400" dirty="0">
                <a:solidFill>
                  <a:schemeClr val="bg1"/>
                </a:solidFill>
              </a:rPr>
              <a:t> de </a:t>
            </a:r>
            <a:r>
              <a:rPr lang="en-US" sz="1400" dirty="0" err="1">
                <a:solidFill>
                  <a:schemeClr val="bg1"/>
                </a:solidFill>
              </a:rPr>
              <a:t>violencia</a:t>
            </a:r>
            <a:r>
              <a:rPr lang="en-US" sz="1400" dirty="0">
                <a:solidFill>
                  <a:schemeClr val="bg1"/>
                </a:solidFill>
              </a:rPr>
              <a:t>. OIM)</a:t>
            </a:r>
          </a:p>
          <a:p>
            <a:endParaRPr lang="en-US" sz="1400" dirty="0">
              <a:solidFill>
                <a:schemeClr val="bg1"/>
              </a:solidFill>
            </a:endParaRPr>
          </a:p>
        </p:txBody>
      </p:sp>
      <p:sp>
        <p:nvSpPr>
          <p:cNvPr id="10" name="TextBox 17">
            <a:extLst>
              <a:ext uri="{FF2B5EF4-FFF2-40B4-BE49-F238E27FC236}">
                <a16:creationId xmlns:a16="http://schemas.microsoft.com/office/drawing/2014/main" xmlns="" id="{85AF4858-4E7B-4738-B6C6-7B2F5AE9563E}"/>
              </a:ext>
            </a:extLst>
          </p:cNvPr>
          <p:cNvSpPr txBox="1"/>
          <p:nvPr/>
        </p:nvSpPr>
        <p:spPr>
          <a:xfrm>
            <a:off x="375033" y="620313"/>
            <a:ext cx="7016650" cy="646331"/>
          </a:xfrm>
          <a:prstGeom prst="rect">
            <a:avLst/>
          </a:prstGeom>
          <a:noFill/>
        </p:spPr>
        <p:txBody>
          <a:bodyPr wrap="square" rtlCol="0">
            <a:spAutoFit/>
          </a:bodyPr>
          <a:lstStyle/>
          <a:p>
            <a:pPr>
              <a:spcAft>
                <a:spcPts val="600"/>
              </a:spcAft>
            </a:pPr>
            <a:r>
              <a:rPr lang="en-US" b="1" u="sng" dirty="0" err="1">
                <a:solidFill>
                  <a:schemeClr val="bg1"/>
                </a:solidFill>
              </a:rPr>
              <a:t>Sexismo</a:t>
            </a:r>
            <a:r>
              <a:rPr lang="en-US" b="1" dirty="0">
                <a:solidFill>
                  <a:schemeClr val="bg1"/>
                </a:solidFill>
              </a:rPr>
              <a:t>: </a:t>
            </a:r>
            <a:r>
              <a:rPr lang="en-US" b="1" dirty="0" err="1">
                <a:solidFill>
                  <a:schemeClr val="bg1"/>
                </a:solidFill>
              </a:rPr>
              <a:t>Mujeres</a:t>
            </a:r>
            <a:r>
              <a:rPr lang="en-US" b="1" dirty="0">
                <a:solidFill>
                  <a:schemeClr val="bg1"/>
                </a:solidFill>
              </a:rPr>
              <a:t> </a:t>
            </a:r>
            <a:r>
              <a:rPr lang="en-US" b="1" dirty="0" err="1">
                <a:solidFill>
                  <a:schemeClr val="bg1"/>
                </a:solidFill>
              </a:rPr>
              <a:t>migrantes</a:t>
            </a:r>
            <a:r>
              <a:rPr lang="en-US" b="1" dirty="0">
                <a:solidFill>
                  <a:schemeClr val="bg1"/>
                </a:solidFill>
              </a:rPr>
              <a:t> y </a:t>
            </a:r>
            <a:r>
              <a:rPr lang="en-US" b="1" dirty="0" err="1">
                <a:solidFill>
                  <a:schemeClr val="bg1"/>
                </a:solidFill>
              </a:rPr>
              <a:t>refugiadas</a:t>
            </a:r>
            <a:r>
              <a:rPr lang="en-US" b="1" dirty="0">
                <a:solidFill>
                  <a:schemeClr val="bg1"/>
                </a:solidFill>
              </a:rPr>
              <a:t> </a:t>
            </a:r>
            <a:r>
              <a:rPr lang="en-US" b="1" dirty="0" err="1">
                <a:solidFill>
                  <a:schemeClr val="bg1"/>
                </a:solidFill>
              </a:rPr>
              <a:t>subvaloradas</a:t>
            </a:r>
            <a:r>
              <a:rPr lang="en-US" b="1" dirty="0">
                <a:solidFill>
                  <a:schemeClr val="bg1"/>
                </a:solidFill>
              </a:rPr>
              <a:t>,  </a:t>
            </a:r>
            <a:r>
              <a:rPr lang="en-US" b="1" dirty="0" err="1">
                <a:solidFill>
                  <a:schemeClr val="bg1"/>
                </a:solidFill>
              </a:rPr>
              <a:t>excluídas</a:t>
            </a:r>
            <a:r>
              <a:rPr lang="en-US" b="1" dirty="0">
                <a:solidFill>
                  <a:schemeClr val="bg1"/>
                </a:solidFill>
              </a:rPr>
              <a:t> e </a:t>
            </a:r>
            <a:r>
              <a:rPr lang="en-US" b="1" dirty="0" err="1">
                <a:solidFill>
                  <a:schemeClr val="bg1"/>
                </a:solidFill>
              </a:rPr>
              <a:t>hipersexualizadas</a:t>
            </a:r>
            <a:endParaRPr lang="en-US" b="1" dirty="0">
              <a:solidFill>
                <a:schemeClr val="bg1"/>
              </a:solidFill>
            </a:endParaRPr>
          </a:p>
        </p:txBody>
      </p:sp>
      <p:sp>
        <p:nvSpPr>
          <p:cNvPr id="12" name="TextBox 1">
            <a:extLst>
              <a:ext uri="{FF2B5EF4-FFF2-40B4-BE49-F238E27FC236}">
                <a16:creationId xmlns:a16="http://schemas.microsoft.com/office/drawing/2014/main" xmlns="" id="{ED9C2284-8107-4184-874D-7A2BDB214330}"/>
              </a:ext>
            </a:extLst>
          </p:cNvPr>
          <p:cNvSpPr txBox="1"/>
          <p:nvPr/>
        </p:nvSpPr>
        <p:spPr>
          <a:xfrm>
            <a:off x="2915816" y="1306964"/>
            <a:ext cx="2614547" cy="369332"/>
          </a:xfrm>
          <a:prstGeom prst="rect">
            <a:avLst/>
          </a:prstGeom>
          <a:solidFill>
            <a:schemeClr val="bg1"/>
          </a:solidFill>
        </p:spPr>
        <p:txBody>
          <a:bodyPr wrap="square" rtlCol="0">
            <a:spAutoFit/>
          </a:bodyPr>
          <a:lstStyle/>
          <a:p>
            <a:r>
              <a:rPr lang="x-none" b="1" dirty="0">
                <a:solidFill>
                  <a:srgbClr val="00385E"/>
                </a:solidFill>
              </a:rPr>
              <a:t>Estereotipos de Género</a:t>
            </a:r>
            <a:endParaRPr lang="en-US" b="1" dirty="0">
              <a:solidFill>
                <a:srgbClr val="00385E"/>
              </a:solidFill>
            </a:endParaRPr>
          </a:p>
        </p:txBody>
      </p:sp>
      <p:sp>
        <p:nvSpPr>
          <p:cNvPr id="13" name="TextBox 1">
            <a:extLst>
              <a:ext uri="{FF2B5EF4-FFF2-40B4-BE49-F238E27FC236}">
                <a16:creationId xmlns:a16="http://schemas.microsoft.com/office/drawing/2014/main" xmlns="" id="{C6FAA62C-3CCB-4031-93F3-08BCAB823E4A}"/>
              </a:ext>
            </a:extLst>
          </p:cNvPr>
          <p:cNvSpPr txBox="1"/>
          <p:nvPr/>
        </p:nvSpPr>
        <p:spPr>
          <a:xfrm>
            <a:off x="5895850" y="1306964"/>
            <a:ext cx="2614547" cy="369332"/>
          </a:xfrm>
          <a:prstGeom prst="rect">
            <a:avLst/>
          </a:prstGeom>
          <a:solidFill>
            <a:schemeClr val="bg1"/>
          </a:solidFill>
        </p:spPr>
        <p:txBody>
          <a:bodyPr wrap="square" rtlCol="0">
            <a:spAutoFit/>
          </a:bodyPr>
          <a:lstStyle/>
          <a:p>
            <a:r>
              <a:rPr lang="x-none" b="1" dirty="0">
                <a:solidFill>
                  <a:srgbClr val="00385E"/>
                </a:solidFill>
              </a:rPr>
              <a:t>Xenofobia</a:t>
            </a:r>
            <a:endParaRPr lang="en-US" b="1" dirty="0">
              <a:solidFill>
                <a:srgbClr val="00385E"/>
              </a:solidFill>
            </a:endParaRPr>
          </a:p>
        </p:txBody>
      </p:sp>
    </p:spTree>
    <p:extLst>
      <p:ext uri="{BB962C8B-B14F-4D97-AF65-F5344CB8AC3E}">
        <p14:creationId xmlns:p14="http://schemas.microsoft.com/office/powerpoint/2010/main" val="133820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6024" y="164989"/>
            <a:ext cx="5514339"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000" b="1" dirty="0">
                <a:solidFill>
                  <a:srgbClr val="4F81BD">
                    <a:lumMod val="50000"/>
                  </a:srgbClr>
                </a:solidFill>
                <a:latin typeface="Calibri"/>
              </a:rPr>
              <a:t>Recomendaciones de género para periodistas</a:t>
            </a:r>
            <a:endParaRPr kumimoji="0" lang="es-CL" sz="2000" b="1"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graphicFrame>
        <p:nvGraphicFramePr>
          <p:cNvPr id="11" name="Diagram 1">
            <a:extLst>
              <a:ext uri="{FF2B5EF4-FFF2-40B4-BE49-F238E27FC236}">
                <a16:creationId xmlns:a16="http://schemas.microsoft.com/office/drawing/2014/main" xmlns="" id="{F4510F9C-4F61-4404-9595-81C3B82EDD72}"/>
              </a:ext>
            </a:extLst>
          </p:cNvPr>
          <p:cNvGraphicFramePr/>
          <p:nvPr>
            <p:extLst>
              <p:ext uri="{D42A27DB-BD31-4B8C-83A1-F6EECF244321}">
                <p14:modId xmlns:p14="http://schemas.microsoft.com/office/powerpoint/2010/main" val="47143271"/>
              </p:ext>
            </p:extLst>
          </p:nvPr>
        </p:nvGraphicFramePr>
        <p:xfrm>
          <a:off x="0" y="565099"/>
          <a:ext cx="8922196" cy="4446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2" descr="Person with idea">
            <a:extLst>
              <a:ext uri="{FF2B5EF4-FFF2-40B4-BE49-F238E27FC236}">
                <a16:creationId xmlns:a16="http://schemas.microsoft.com/office/drawing/2014/main" xmlns="" id="{DCB13076-1179-4DEB-B3D4-CAFCD693702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20040" y="775453"/>
            <a:ext cx="379512" cy="379512"/>
          </a:xfrm>
          <a:prstGeom prst="rect">
            <a:avLst/>
          </a:prstGeom>
        </p:spPr>
      </p:pic>
      <p:pic>
        <p:nvPicPr>
          <p:cNvPr id="15" name="Graphic 18" descr="Universal Access">
            <a:extLst>
              <a:ext uri="{FF2B5EF4-FFF2-40B4-BE49-F238E27FC236}">
                <a16:creationId xmlns:a16="http://schemas.microsoft.com/office/drawing/2014/main" xmlns="" id="{AD43CA2F-62F9-45F5-A8B2-55E48112691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97620" y="1386910"/>
            <a:ext cx="385192" cy="385192"/>
          </a:xfrm>
          <a:prstGeom prst="rect">
            <a:avLst/>
          </a:prstGeom>
        </p:spPr>
      </p:pic>
      <p:pic>
        <p:nvPicPr>
          <p:cNvPr id="16" name="Graphic 20" descr="Group of women">
            <a:extLst>
              <a:ext uri="{FF2B5EF4-FFF2-40B4-BE49-F238E27FC236}">
                <a16:creationId xmlns:a16="http://schemas.microsoft.com/office/drawing/2014/main" xmlns="" id="{B886D4D4-2A4E-49EE-924A-DC5CB1E9542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74129" y="1987241"/>
            <a:ext cx="385192" cy="385192"/>
          </a:xfrm>
          <a:prstGeom prst="rect">
            <a:avLst/>
          </a:prstGeom>
        </p:spPr>
      </p:pic>
      <p:pic>
        <p:nvPicPr>
          <p:cNvPr id="17" name="Graphic 28" descr="Female Profile">
            <a:extLst>
              <a:ext uri="{FF2B5EF4-FFF2-40B4-BE49-F238E27FC236}">
                <a16:creationId xmlns:a16="http://schemas.microsoft.com/office/drawing/2014/main" xmlns="" id="{96D4C527-E708-4555-9D93-7DD49017B87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730424" y="2571750"/>
            <a:ext cx="410368" cy="410368"/>
          </a:xfrm>
          <a:prstGeom prst="rect">
            <a:avLst/>
          </a:prstGeom>
        </p:spPr>
      </p:pic>
      <p:pic>
        <p:nvPicPr>
          <p:cNvPr id="18" name="Graphic 30" descr="Smiling face with solid fill">
            <a:extLst>
              <a:ext uri="{FF2B5EF4-FFF2-40B4-BE49-F238E27FC236}">
                <a16:creationId xmlns:a16="http://schemas.microsoft.com/office/drawing/2014/main" xmlns="" id="{899ECEA0-5C40-41BF-A85E-47CD80D599A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638125" y="3169519"/>
            <a:ext cx="457200" cy="457200"/>
          </a:xfrm>
          <a:prstGeom prst="rect">
            <a:avLst/>
          </a:prstGeom>
        </p:spPr>
      </p:pic>
      <p:pic>
        <p:nvPicPr>
          <p:cNvPr id="19" name="Graphic 34" descr="Man and woman">
            <a:extLst>
              <a:ext uri="{FF2B5EF4-FFF2-40B4-BE49-F238E27FC236}">
                <a16:creationId xmlns:a16="http://schemas.microsoft.com/office/drawing/2014/main" xmlns="" id="{D24CF724-DD40-4F71-AED9-B4ED43C1C47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481533" y="3794575"/>
            <a:ext cx="385192" cy="385192"/>
          </a:xfrm>
          <a:prstGeom prst="rect">
            <a:avLst/>
          </a:prstGeom>
        </p:spPr>
      </p:pic>
      <p:pic>
        <p:nvPicPr>
          <p:cNvPr id="20" name="Graphic 36" descr="Female">
            <a:extLst>
              <a:ext uri="{FF2B5EF4-FFF2-40B4-BE49-F238E27FC236}">
                <a16:creationId xmlns:a16="http://schemas.microsoft.com/office/drawing/2014/main" xmlns="" id="{240ABF56-668A-497A-B0FE-B112731ECCD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91816" y="4380646"/>
            <a:ext cx="435959" cy="435959"/>
          </a:xfrm>
          <a:prstGeom prst="rect">
            <a:avLst/>
          </a:prstGeom>
        </p:spPr>
      </p:pic>
      <p:sp>
        <p:nvSpPr>
          <p:cNvPr id="22" name="TextBox 10">
            <a:extLst>
              <a:ext uri="{FF2B5EF4-FFF2-40B4-BE49-F238E27FC236}">
                <a16:creationId xmlns:a16="http://schemas.microsoft.com/office/drawing/2014/main" xmlns="" id="{6447CD67-8FDE-4AA4-AA83-6F987B6BEC02}"/>
              </a:ext>
            </a:extLst>
          </p:cNvPr>
          <p:cNvSpPr txBox="1"/>
          <p:nvPr/>
        </p:nvSpPr>
        <p:spPr>
          <a:xfrm>
            <a:off x="5328532" y="4847706"/>
            <a:ext cx="3815468" cy="261610"/>
          </a:xfrm>
          <a:prstGeom prst="rect">
            <a:avLst/>
          </a:prstGeom>
          <a:noFill/>
        </p:spPr>
        <p:txBody>
          <a:bodyPr wrap="none" rtlCol="0">
            <a:spAutoFit/>
          </a:bodyPr>
          <a:lstStyle/>
          <a:p>
            <a:r>
              <a:rPr lang="en-US" sz="1100" dirty="0" err="1">
                <a:solidFill>
                  <a:schemeClr val="bg1"/>
                </a:solidFill>
              </a:rPr>
              <a:t>Adaptado</a:t>
            </a:r>
            <a:r>
              <a:rPr lang="en-US" sz="1100" dirty="0">
                <a:solidFill>
                  <a:schemeClr val="bg1"/>
                </a:solidFill>
              </a:rPr>
              <a:t> de: </a:t>
            </a:r>
            <a:r>
              <a:rPr lang="en-US" sz="1100" dirty="0" err="1">
                <a:solidFill>
                  <a:schemeClr val="bg1"/>
                </a:solidFill>
              </a:rPr>
              <a:t>Agencia</a:t>
            </a:r>
            <a:r>
              <a:rPr lang="en-US" sz="1100" dirty="0">
                <a:solidFill>
                  <a:schemeClr val="bg1"/>
                </a:solidFill>
              </a:rPr>
              <a:t> EFE. </a:t>
            </a:r>
            <a:r>
              <a:rPr lang="en-US" sz="1100" dirty="0">
                <a:solidFill>
                  <a:schemeClr val="bg1"/>
                </a:solidFill>
                <a:hlinkClick r:id="rId22" invalidUrl="https://unwomen-my.sharepoint.com/personal/g_valdesmorales_unwomen_org/Documents/Microsoft Teams Chat Files/Manual-de-Comunicaci%C3%B3n-No-Sexista.pdf">
                  <a:extLst>
                    <a:ext uri="{A12FA001-AC4F-418D-AE19-62706E023703}">
                      <ahyp:hlinkClr xmlns:ahyp="http://schemas.microsoft.com/office/drawing/2018/hyperlinkcolor" xmlns="" val="tx"/>
                    </a:ext>
                  </a:extLst>
                </a:hlinkClick>
              </a:rPr>
              <a:t>Manual de </a:t>
            </a:r>
            <a:r>
              <a:rPr lang="en-US" sz="1100" dirty="0" err="1">
                <a:solidFill>
                  <a:schemeClr val="bg1"/>
                </a:solidFill>
                <a:hlinkClick r:id="rId23" invalidUrl="https://unwomen-my.sharepoint.com/personal/g_valdesmorales_unwomen_org/Documents/Microsoft Teams Chat Files/Manual-de-Comunicaci%C3%B3n-No-Sexista.pdf">
                  <a:extLst>
                    <a:ext uri="{A12FA001-AC4F-418D-AE19-62706E023703}">
                      <ahyp:hlinkClr xmlns:ahyp="http://schemas.microsoft.com/office/drawing/2018/hyperlinkcolor" xmlns="" val="tx"/>
                    </a:ext>
                  </a:extLst>
                </a:hlinkClick>
              </a:rPr>
              <a:t>Comunicación</a:t>
            </a:r>
            <a:r>
              <a:rPr lang="en-US" sz="1100" dirty="0">
                <a:solidFill>
                  <a:schemeClr val="bg1"/>
                </a:solidFill>
                <a:hlinkClick r:id="rId24" invalidUrl="https://unwomen-my.sharepoint.com/personal/g_valdesmorales_unwomen_org/Documents/Microsoft Teams Chat Files/Manual-de-Comunicaci%C3%B3n-No-Sexista.pdf">
                  <a:extLst>
                    <a:ext uri="{A12FA001-AC4F-418D-AE19-62706E023703}">
                      <ahyp:hlinkClr xmlns:ahyp="http://schemas.microsoft.com/office/drawing/2018/hyperlinkcolor" xmlns="" val="tx"/>
                    </a:ext>
                  </a:extLst>
                </a:hlinkClick>
              </a:rPr>
              <a:t> No </a:t>
            </a:r>
            <a:r>
              <a:rPr lang="en-US" sz="1100" dirty="0" err="1">
                <a:solidFill>
                  <a:schemeClr val="bg1"/>
                </a:solidFill>
                <a:hlinkClick r:id="rId25" invalidUrl="https://unwomen-my.sharepoint.com/personal/g_valdesmorales_unwomen_org/Documents/Microsoft Teams Chat Files/Manual-de-Comunicaci%C3%B3n-No-Sexista.pdf">
                  <a:extLst>
                    <a:ext uri="{A12FA001-AC4F-418D-AE19-62706E023703}">
                      <ahyp:hlinkClr xmlns:ahyp="http://schemas.microsoft.com/office/drawing/2018/hyperlinkcolor" xmlns="" val="tx"/>
                    </a:ext>
                  </a:extLst>
                </a:hlinkClick>
              </a:rPr>
              <a:t>Sexista</a:t>
            </a:r>
            <a:endParaRPr lang="en-US" sz="1100" dirty="0">
              <a:solidFill>
                <a:schemeClr val="bg1"/>
              </a:solidFill>
            </a:endParaRPr>
          </a:p>
        </p:txBody>
      </p:sp>
    </p:spTree>
    <p:extLst>
      <p:ext uri="{BB962C8B-B14F-4D97-AF65-F5344CB8AC3E}">
        <p14:creationId xmlns:p14="http://schemas.microsoft.com/office/powerpoint/2010/main" val="3156534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64" y="-452586"/>
            <a:ext cx="9361040" cy="6240693"/>
          </a:xfrm>
          <a:prstGeom prst="rect">
            <a:avLst/>
          </a:prstGeom>
        </p:spPr>
      </p:pic>
    </p:spTree>
    <p:extLst>
      <p:ext uri="{BB962C8B-B14F-4D97-AF65-F5344CB8AC3E}">
        <p14:creationId xmlns:p14="http://schemas.microsoft.com/office/powerpoint/2010/main" val="345280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4 CuadroTexto"/>
          <p:cNvSpPr txBox="1"/>
          <p:nvPr/>
        </p:nvSpPr>
        <p:spPr>
          <a:xfrm>
            <a:off x="3132348" y="1833221"/>
            <a:ext cx="5544108" cy="369332"/>
          </a:xfrm>
          <a:prstGeom prst="rect">
            <a:avLst/>
          </a:prstGeom>
          <a:solidFill>
            <a:schemeClr val="bg1"/>
          </a:solidFill>
        </p:spPr>
        <p:txBody>
          <a:bodyPr wrap="square" rtlCol="0">
            <a:spAutoFit/>
          </a:bodyPr>
          <a:lstStyle/>
          <a:p>
            <a:r>
              <a:rPr lang="es-CL" b="1" dirty="0">
                <a:solidFill>
                  <a:srgbClr val="0070C0"/>
                </a:solidFill>
              </a:rPr>
              <a:t>ALMA BIBIANA PEREZ</a:t>
            </a:r>
          </a:p>
        </p:txBody>
      </p:sp>
      <p:sp>
        <p:nvSpPr>
          <p:cNvPr id="6" name="5 CuadroTexto"/>
          <p:cNvSpPr txBox="1"/>
          <p:nvPr/>
        </p:nvSpPr>
        <p:spPr>
          <a:xfrm>
            <a:off x="3131845" y="817738"/>
            <a:ext cx="5544611" cy="923330"/>
          </a:xfrm>
          <a:prstGeom prst="rect">
            <a:avLst/>
          </a:prstGeom>
          <a:solidFill>
            <a:schemeClr val="bg1"/>
          </a:solidFill>
        </p:spPr>
        <p:txBody>
          <a:bodyPr wrap="square" rtlCol="0">
            <a:spAutoFit/>
          </a:bodyPr>
          <a:lstStyle/>
          <a:p>
            <a:r>
              <a:rPr lang="es-CL" b="1">
                <a:solidFill>
                  <a:srgbClr val="0070C0"/>
                </a:solidFill>
              </a:rPr>
              <a:t>Módulo </a:t>
            </a:r>
            <a:r>
              <a:rPr lang="es-CL" b="1" smtClean="0">
                <a:solidFill>
                  <a:srgbClr val="0070C0"/>
                </a:solidFill>
                <a:highlight>
                  <a:srgbClr val="FFFF00"/>
                </a:highlight>
              </a:rPr>
              <a:t>02</a:t>
            </a:r>
            <a:endParaRPr lang="es-CL" b="1" dirty="0">
              <a:solidFill>
                <a:srgbClr val="0070C0"/>
              </a:solidFill>
              <a:highlight>
                <a:srgbClr val="FFFF00"/>
              </a:highlight>
            </a:endParaRPr>
          </a:p>
          <a:p>
            <a:r>
              <a:rPr lang="es-CL" b="1" dirty="0">
                <a:solidFill>
                  <a:srgbClr val="0070C0"/>
                </a:solidFill>
              </a:rPr>
              <a:t>DISCRIMINACIÓN CONTRA MUJERES MIGRANTES Y REFUGIADAS EN AMÉRICA LATINA Y EL CARIBE</a:t>
            </a:r>
          </a:p>
        </p:txBody>
      </p:sp>
      <p:sp>
        <p:nvSpPr>
          <p:cNvPr id="7" name="6 CuadroTexto"/>
          <p:cNvSpPr txBox="1"/>
          <p:nvPr/>
        </p:nvSpPr>
        <p:spPr>
          <a:xfrm>
            <a:off x="3027428" y="2283718"/>
            <a:ext cx="5649028" cy="1938992"/>
          </a:xfrm>
          <a:prstGeom prst="rect">
            <a:avLst/>
          </a:prstGeom>
          <a:noFill/>
        </p:spPr>
        <p:txBody>
          <a:bodyPr wrap="square" rtlCol="0">
            <a:spAutoFit/>
          </a:bodyPr>
          <a:lstStyle/>
          <a:p>
            <a:r>
              <a:rPr lang="es-ES" sz="1200" dirty="0">
                <a:solidFill>
                  <a:schemeClr val="bg1"/>
                </a:solidFill>
              </a:rPr>
              <a:t>Asesora Regional en Paz, Seguridad y Acción Humanitaria en la Oficina Regional de ONU Mujeres para América Latina y el Caribe desde febrero de 2017. En esta capacidad, promueve y apoya la implementación de la agenda regional en mujeres, paz y seguridad y también coordina la respuesta regional de ONU Mujeres a los flujos de migrantes y refugiados y las iniciativas relacionadas con la reducción del riesgo de desastres. Antes de unirse a ONU Mujeres, sirvió como Ministra Plenipotenciaria en la Misión de Colombia ante las Naciones Unidas en Nueva York. Ha trabajado como consultora para ONU Mujeres, la Oficina del Alto Comisionado de las Naciones Unidas para los Derechos Humanos y UNICEF y entre 2012 y 2014, como Directora del Programa Presidencial para los Derechos Humanos en Colombia. </a:t>
            </a:r>
          </a:p>
        </p:txBody>
      </p:sp>
      <p:pic>
        <p:nvPicPr>
          <p:cNvPr id="9" name="Picture 11" descr="A close up of a logo&#10;&#10;Description generated with very high confidence">
            <a:extLst>
              <a:ext uri="{FF2B5EF4-FFF2-40B4-BE49-F238E27FC236}">
                <a16:creationId xmlns:a16="http://schemas.microsoft.com/office/drawing/2014/main" xmlns="" id="{679B1EE7-62DD-484F-9FCD-1E4180662490}"/>
              </a:ext>
            </a:extLst>
          </p:cNvPr>
          <p:cNvPicPr>
            <a:picLocks noChangeAspect="1"/>
          </p:cNvPicPr>
          <p:nvPr/>
        </p:nvPicPr>
        <p:blipFill>
          <a:blip r:embed="rId3"/>
          <a:stretch>
            <a:fillRect/>
          </a:stretch>
        </p:blipFill>
        <p:spPr>
          <a:xfrm>
            <a:off x="7236296" y="4515966"/>
            <a:ext cx="1825862" cy="721731"/>
          </a:xfrm>
          <a:prstGeom prst="rect">
            <a:avLst/>
          </a:prstGeom>
        </p:spPr>
      </p:pic>
      <p:pic>
        <p:nvPicPr>
          <p:cNvPr id="3" name="Imagen 2">
            <a:extLst>
              <a:ext uri="{FF2B5EF4-FFF2-40B4-BE49-F238E27FC236}">
                <a16:creationId xmlns:a16="http://schemas.microsoft.com/office/drawing/2014/main" xmlns="" id="{B2863957-5950-432F-BDDE-4A44D0043195}"/>
              </a:ext>
            </a:extLst>
          </p:cNvPr>
          <p:cNvPicPr>
            <a:picLocks noChangeAspect="1"/>
          </p:cNvPicPr>
          <p:nvPr/>
        </p:nvPicPr>
        <p:blipFill>
          <a:blip r:embed="rId4">
            <a:clrChange>
              <a:clrFrom>
                <a:srgbClr val="343333"/>
              </a:clrFrom>
              <a:clrTo>
                <a:srgbClr val="343333">
                  <a:alpha val="0"/>
                </a:srgbClr>
              </a:clrTo>
            </a:clrChange>
          </a:blip>
          <a:stretch>
            <a:fillRect/>
          </a:stretch>
        </p:blipFill>
        <p:spPr>
          <a:xfrm>
            <a:off x="6998" y="1150532"/>
            <a:ext cx="2966762" cy="2811246"/>
          </a:xfrm>
          <a:prstGeom prst="rect">
            <a:avLst/>
          </a:prstGeom>
        </p:spPr>
      </p:pic>
      <p:sp>
        <p:nvSpPr>
          <p:cNvPr id="4" name="CuadroTexto 3">
            <a:extLst>
              <a:ext uri="{FF2B5EF4-FFF2-40B4-BE49-F238E27FC236}">
                <a16:creationId xmlns:a16="http://schemas.microsoft.com/office/drawing/2014/main" xmlns="" id="{49228C90-E3DD-4524-A5E9-D47F7FCEB0CB}"/>
              </a:ext>
            </a:extLst>
          </p:cNvPr>
          <p:cNvSpPr txBox="1"/>
          <p:nvPr/>
        </p:nvSpPr>
        <p:spPr>
          <a:xfrm>
            <a:off x="6998" y="3514824"/>
            <a:ext cx="432048" cy="446953"/>
          </a:xfrm>
          <a:prstGeom prst="rect">
            <a:avLst/>
          </a:prstGeom>
          <a:solidFill>
            <a:srgbClr val="0072BB"/>
          </a:solidFill>
        </p:spPr>
        <p:txBody>
          <a:bodyPr wrap="square" rtlCol="0">
            <a:spAutoFit/>
          </a:bodyPr>
          <a:lstStyle/>
          <a:p>
            <a:endParaRPr lang="es-ES" dirty="0"/>
          </a:p>
        </p:txBody>
      </p:sp>
    </p:spTree>
    <p:extLst>
      <p:ext uri="{BB962C8B-B14F-4D97-AF65-F5344CB8AC3E}">
        <p14:creationId xmlns:p14="http://schemas.microsoft.com/office/powerpoint/2010/main" val="371057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51520" y="771550"/>
            <a:ext cx="2133597" cy="461665"/>
          </a:xfrm>
          <a:prstGeom prst="rect">
            <a:avLst/>
          </a:prstGeom>
          <a:noFill/>
        </p:spPr>
        <p:txBody>
          <a:bodyPr wrap="none" rtlCol="0">
            <a:spAutoFit/>
          </a:bodyPr>
          <a:lstStyle/>
          <a:p>
            <a:r>
              <a:rPr lang="es-CL" sz="2400" b="1" dirty="0">
                <a:solidFill>
                  <a:srgbClr val="0070C0"/>
                </a:solidFill>
              </a:rPr>
              <a:t>PRESENTACIÓN</a:t>
            </a:r>
          </a:p>
        </p:txBody>
      </p:sp>
      <p:graphicFrame>
        <p:nvGraphicFramePr>
          <p:cNvPr id="6" name="Diagram 1">
            <a:extLst>
              <a:ext uri="{FF2B5EF4-FFF2-40B4-BE49-F238E27FC236}">
                <a16:creationId xmlns:a16="http://schemas.microsoft.com/office/drawing/2014/main" xmlns="" id="{3962039B-C74F-431C-A673-79B82386C523}"/>
              </a:ext>
            </a:extLst>
          </p:cNvPr>
          <p:cNvGraphicFramePr/>
          <p:nvPr>
            <p:extLst>
              <p:ext uri="{D42A27DB-BD31-4B8C-83A1-F6EECF244321}">
                <p14:modId xmlns:p14="http://schemas.microsoft.com/office/powerpoint/2010/main" val="3745547859"/>
              </p:ext>
            </p:extLst>
          </p:nvPr>
        </p:nvGraphicFramePr>
        <p:xfrm>
          <a:off x="323528" y="1275606"/>
          <a:ext cx="7992888"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1" descr="A close up of a logo&#10;&#10;Description generated with very high confidence">
            <a:extLst>
              <a:ext uri="{FF2B5EF4-FFF2-40B4-BE49-F238E27FC236}">
                <a16:creationId xmlns:a16="http://schemas.microsoft.com/office/drawing/2014/main" xmlns="" id="{665B3704-AD54-4D47-ABA6-BE514C0E8AAA}"/>
              </a:ext>
            </a:extLst>
          </p:cNvPr>
          <p:cNvPicPr>
            <a:picLocks noChangeAspect="1"/>
          </p:cNvPicPr>
          <p:nvPr/>
        </p:nvPicPr>
        <p:blipFill>
          <a:blip r:embed="rId8"/>
          <a:stretch>
            <a:fillRect/>
          </a:stretch>
        </p:blipFill>
        <p:spPr>
          <a:xfrm>
            <a:off x="107504" y="176219"/>
            <a:ext cx="1128955" cy="446256"/>
          </a:xfrm>
          <a:prstGeom prst="rect">
            <a:avLst/>
          </a:prstGeom>
        </p:spPr>
      </p:pic>
    </p:spTree>
    <p:extLst>
      <p:ext uri="{BB962C8B-B14F-4D97-AF65-F5344CB8AC3E}">
        <p14:creationId xmlns:p14="http://schemas.microsoft.com/office/powerpoint/2010/main" val="181922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7 CuadroTexto"/>
          <p:cNvSpPr txBox="1"/>
          <p:nvPr/>
        </p:nvSpPr>
        <p:spPr>
          <a:xfrm>
            <a:off x="4572000" y="691848"/>
            <a:ext cx="4320480" cy="1508105"/>
          </a:xfrm>
          <a:prstGeom prst="rect">
            <a:avLst/>
          </a:prstGeom>
          <a:noFill/>
        </p:spPr>
        <p:txBody>
          <a:bodyPr wrap="square" rtlCol="0">
            <a:spAutoFit/>
          </a:bodyPr>
          <a:lstStyle/>
          <a:p>
            <a:pPr algn="ctr"/>
            <a:r>
              <a:rPr lang="es-ES" sz="1600" b="1" dirty="0">
                <a:solidFill>
                  <a:schemeClr val="bg1"/>
                </a:solidFill>
                <a:ea typeface="+mn-lt"/>
                <a:cs typeface="+mn-lt"/>
              </a:rPr>
              <a:t>70.3 millones </a:t>
            </a:r>
            <a:r>
              <a:rPr lang="es-ES" sz="1600" dirty="0">
                <a:solidFill>
                  <a:schemeClr val="bg1"/>
                </a:solidFill>
                <a:ea typeface="+mn-lt"/>
                <a:cs typeface="+mn-lt"/>
              </a:rPr>
              <a:t>de migrantes internacionales</a:t>
            </a:r>
          </a:p>
          <a:p>
            <a:pPr algn="ctr"/>
            <a:endParaRPr lang="es-ES" sz="600" dirty="0">
              <a:solidFill>
                <a:schemeClr val="bg1"/>
              </a:solidFill>
              <a:ea typeface="+mn-lt"/>
              <a:cs typeface="+mn-lt"/>
            </a:endParaRPr>
          </a:p>
          <a:p>
            <a:pPr algn="ctr"/>
            <a:r>
              <a:rPr lang="es-ES" sz="1600" dirty="0">
                <a:solidFill>
                  <a:schemeClr val="bg1"/>
                </a:solidFill>
                <a:ea typeface="+mn-lt"/>
                <a:cs typeface="+mn-lt"/>
              </a:rPr>
              <a:t>El 52% de los migrantes internacionales son hombres y el </a:t>
            </a:r>
            <a:r>
              <a:rPr lang="es-ES" sz="1600" b="1" dirty="0">
                <a:solidFill>
                  <a:schemeClr val="bg1"/>
                </a:solidFill>
                <a:ea typeface="+mn-lt"/>
                <a:cs typeface="+mn-lt"/>
              </a:rPr>
              <a:t>48% son mujeres</a:t>
            </a:r>
            <a:r>
              <a:rPr lang="es-ES" sz="1600" dirty="0">
                <a:solidFill>
                  <a:schemeClr val="bg1"/>
                </a:solidFill>
                <a:ea typeface="+mn-lt"/>
                <a:cs typeface="+mn-lt"/>
              </a:rPr>
              <a:t>; la mayoría (el 74%) están en edad de trabajar.</a:t>
            </a:r>
          </a:p>
          <a:p>
            <a:pPr algn="ctr"/>
            <a:endParaRPr lang="es-ES" sz="600" dirty="0">
              <a:solidFill>
                <a:schemeClr val="bg1"/>
              </a:solidFill>
              <a:ea typeface="+mn-lt"/>
              <a:cs typeface="+mn-lt"/>
            </a:endParaRPr>
          </a:p>
          <a:p>
            <a:pPr algn="ctr"/>
            <a:r>
              <a:rPr lang="es-ES" sz="1600" b="1" dirty="0">
                <a:solidFill>
                  <a:schemeClr val="bg1"/>
                </a:solidFill>
                <a:ea typeface="+mn-lt"/>
                <a:cs typeface="+mn-lt"/>
              </a:rPr>
              <a:t>50.1 % mujeres migrantes internacionales en LAC</a:t>
            </a:r>
          </a:p>
        </p:txBody>
      </p:sp>
      <p:sp>
        <p:nvSpPr>
          <p:cNvPr id="9" name="8 CuadroTexto"/>
          <p:cNvSpPr txBox="1"/>
          <p:nvPr/>
        </p:nvSpPr>
        <p:spPr>
          <a:xfrm>
            <a:off x="0" y="195486"/>
            <a:ext cx="5840894" cy="369332"/>
          </a:xfrm>
          <a:prstGeom prst="rect">
            <a:avLst/>
          </a:prstGeom>
          <a:solidFill>
            <a:schemeClr val="bg1"/>
          </a:solidFill>
        </p:spPr>
        <p:txBody>
          <a:bodyPr wrap="none" rtlCol="0">
            <a:spAutoFit/>
          </a:bodyPr>
          <a:lstStyle/>
          <a:p>
            <a:r>
              <a:rPr lang="es-CL" b="1" dirty="0">
                <a:solidFill>
                  <a:schemeClr val="accent1">
                    <a:lumMod val="50000"/>
                  </a:schemeClr>
                </a:solidFill>
              </a:rPr>
              <a:t>PANORAMA DE MUJERES MIGRANTES EN EL MUNDO Y LAC</a:t>
            </a:r>
          </a:p>
        </p:txBody>
      </p:sp>
      <p:pic>
        <p:nvPicPr>
          <p:cNvPr id="5" name="Picture 1">
            <a:extLst>
              <a:ext uri="{FF2B5EF4-FFF2-40B4-BE49-F238E27FC236}">
                <a16:creationId xmlns:a16="http://schemas.microsoft.com/office/drawing/2014/main" xmlns="" id="{5BF8C241-468E-48CB-B54A-79C885263726}"/>
              </a:ext>
            </a:extLst>
          </p:cNvPr>
          <p:cNvPicPr>
            <a:picLocks noChangeAspect="1"/>
          </p:cNvPicPr>
          <p:nvPr/>
        </p:nvPicPr>
        <p:blipFill>
          <a:blip r:embed="rId3"/>
          <a:stretch>
            <a:fillRect/>
          </a:stretch>
        </p:blipFill>
        <p:spPr>
          <a:xfrm>
            <a:off x="481960" y="758947"/>
            <a:ext cx="3499560" cy="2256569"/>
          </a:xfrm>
          <a:prstGeom prst="rect">
            <a:avLst/>
          </a:prstGeom>
        </p:spPr>
      </p:pic>
      <p:pic>
        <p:nvPicPr>
          <p:cNvPr id="6" name="Picture 7" descr="A screenshot of a cell phone&#10;&#10;Description generated with very high confidence">
            <a:extLst>
              <a:ext uri="{FF2B5EF4-FFF2-40B4-BE49-F238E27FC236}">
                <a16:creationId xmlns:a16="http://schemas.microsoft.com/office/drawing/2014/main" xmlns="" id="{25E8D29F-B852-417D-8062-E465C4FBE7DD}"/>
              </a:ext>
            </a:extLst>
          </p:cNvPr>
          <p:cNvPicPr>
            <a:picLocks noChangeAspect="1"/>
          </p:cNvPicPr>
          <p:nvPr/>
        </p:nvPicPr>
        <p:blipFill>
          <a:blip r:embed="rId4"/>
          <a:stretch>
            <a:fillRect/>
          </a:stretch>
        </p:blipFill>
        <p:spPr>
          <a:xfrm>
            <a:off x="4885452" y="2358845"/>
            <a:ext cx="3776588" cy="2140150"/>
          </a:xfrm>
          <a:prstGeom prst="rect">
            <a:avLst/>
          </a:prstGeom>
        </p:spPr>
      </p:pic>
      <p:sp>
        <p:nvSpPr>
          <p:cNvPr id="10" name="Rectangle 2">
            <a:extLst>
              <a:ext uri="{FF2B5EF4-FFF2-40B4-BE49-F238E27FC236}">
                <a16:creationId xmlns:a16="http://schemas.microsoft.com/office/drawing/2014/main" xmlns="" id="{3FB5D9AC-19F6-484D-B678-3F7A2224E017}"/>
              </a:ext>
            </a:extLst>
          </p:cNvPr>
          <p:cNvSpPr/>
          <p:nvPr/>
        </p:nvSpPr>
        <p:spPr>
          <a:xfrm>
            <a:off x="-180528" y="3155390"/>
            <a:ext cx="4824536" cy="1646605"/>
          </a:xfrm>
          <a:prstGeom prst="rect">
            <a:avLst/>
          </a:prstGeom>
        </p:spPr>
        <p:txBody>
          <a:bodyPr wrap="square">
            <a:spAutoFit/>
          </a:bodyPr>
          <a:lstStyle/>
          <a:p>
            <a:pPr algn="ctr"/>
            <a:r>
              <a:rPr lang="es-SV" sz="1600" dirty="0">
                <a:solidFill>
                  <a:schemeClr val="bg1"/>
                </a:solidFill>
              </a:rPr>
              <a:t>Las mujeres migrantes envían la mitad de </a:t>
            </a:r>
          </a:p>
          <a:p>
            <a:pPr algn="ctr"/>
            <a:r>
              <a:rPr lang="es-SV" sz="1600" dirty="0">
                <a:solidFill>
                  <a:schemeClr val="bg1"/>
                </a:solidFill>
              </a:rPr>
              <a:t>USD </a:t>
            </a:r>
            <a:r>
              <a:rPr lang="es-SV" sz="1600" b="1" dirty="0">
                <a:solidFill>
                  <a:schemeClr val="bg1"/>
                </a:solidFill>
              </a:rPr>
              <a:t>601 mil millones en remesas</a:t>
            </a:r>
            <a:r>
              <a:rPr lang="es-SV" sz="1600" dirty="0">
                <a:solidFill>
                  <a:schemeClr val="bg1"/>
                </a:solidFill>
              </a:rPr>
              <a:t>.</a:t>
            </a:r>
          </a:p>
          <a:p>
            <a:pPr algn="ctr"/>
            <a:endParaRPr lang="es-SV" sz="500" dirty="0">
              <a:solidFill>
                <a:schemeClr val="bg1"/>
              </a:solidFill>
            </a:endParaRPr>
          </a:p>
          <a:p>
            <a:pPr algn="ctr"/>
            <a:r>
              <a:rPr lang="en-US" sz="1600" dirty="0">
                <a:solidFill>
                  <a:schemeClr val="bg1"/>
                </a:solidFill>
              </a:rPr>
              <a:t>La </a:t>
            </a:r>
            <a:r>
              <a:rPr lang="en-US" sz="1600" dirty="0" err="1">
                <a:solidFill>
                  <a:schemeClr val="bg1"/>
                </a:solidFill>
              </a:rPr>
              <a:t>migración</a:t>
            </a:r>
            <a:r>
              <a:rPr lang="en-US" sz="1600" dirty="0">
                <a:solidFill>
                  <a:schemeClr val="bg1"/>
                </a:solidFill>
              </a:rPr>
              <a:t>, </a:t>
            </a:r>
            <a:r>
              <a:rPr lang="en-US" sz="1600" dirty="0" err="1">
                <a:solidFill>
                  <a:schemeClr val="bg1"/>
                </a:solidFill>
              </a:rPr>
              <a:t>cuando</a:t>
            </a:r>
            <a:r>
              <a:rPr lang="en-US" sz="1600" dirty="0">
                <a:solidFill>
                  <a:schemeClr val="bg1"/>
                </a:solidFill>
              </a:rPr>
              <a:t> es una </a:t>
            </a:r>
            <a:r>
              <a:rPr lang="en-US" sz="1600" dirty="0" err="1">
                <a:solidFill>
                  <a:schemeClr val="bg1"/>
                </a:solidFill>
              </a:rPr>
              <a:t>opción</a:t>
            </a:r>
            <a:r>
              <a:rPr lang="en-US" sz="1600" dirty="0">
                <a:solidFill>
                  <a:schemeClr val="bg1"/>
                </a:solidFill>
              </a:rPr>
              <a:t>, </a:t>
            </a:r>
            <a:r>
              <a:rPr lang="en-US" sz="1600" dirty="0" err="1">
                <a:solidFill>
                  <a:schemeClr val="bg1"/>
                </a:solidFill>
              </a:rPr>
              <a:t>puede</a:t>
            </a:r>
            <a:r>
              <a:rPr lang="en-US" sz="1600" dirty="0">
                <a:solidFill>
                  <a:schemeClr val="bg1"/>
                </a:solidFill>
              </a:rPr>
              <a:t> ser un </a:t>
            </a:r>
            <a:r>
              <a:rPr lang="en-US" sz="1600" dirty="0" err="1">
                <a:solidFill>
                  <a:schemeClr val="bg1"/>
                </a:solidFill>
              </a:rPr>
              <a:t>vehículo</a:t>
            </a:r>
            <a:r>
              <a:rPr lang="en-US" sz="1600" dirty="0">
                <a:solidFill>
                  <a:schemeClr val="bg1"/>
                </a:solidFill>
              </a:rPr>
              <a:t> para la </a:t>
            </a:r>
            <a:r>
              <a:rPr lang="en-US" sz="1600" b="1" dirty="0" err="1">
                <a:solidFill>
                  <a:schemeClr val="bg1"/>
                </a:solidFill>
              </a:rPr>
              <a:t>autonomía</a:t>
            </a:r>
            <a:r>
              <a:rPr lang="en-US" sz="1600" b="1" dirty="0">
                <a:solidFill>
                  <a:schemeClr val="bg1"/>
                </a:solidFill>
              </a:rPr>
              <a:t>, el </a:t>
            </a:r>
            <a:r>
              <a:rPr lang="en-US" sz="1600" b="1" dirty="0" err="1">
                <a:solidFill>
                  <a:schemeClr val="bg1"/>
                </a:solidFill>
              </a:rPr>
              <a:t>empoderamiento</a:t>
            </a:r>
            <a:r>
              <a:rPr lang="en-US" sz="1600" b="1" dirty="0">
                <a:solidFill>
                  <a:schemeClr val="bg1"/>
                </a:solidFill>
              </a:rPr>
              <a:t> y  </a:t>
            </a:r>
            <a:r>
              <a:rPr lang="en-US" sz="1600" b="1" dirty="0" err="1">
                <a:solidFill>
                  <a:schemeClr val="bg1"/>
                </a:solidFill>
              </a:rPr>
              <a:t>oportunidades</a:t>
            </a:r>
            <a:r>
              <a:rPr lang="en-US" sz="1600" b="1" dirty="0">
                <a:solidFill>
                  <a:schemeClr val="bg1"/>
                </a:solidFill>
              </a:rPr>
              <a:t> </a:t>
            </a:r>
            <a:r>
              <a:rPr lang="en-US" sz="1600" dirty="0">
                <a:solidFill>
                  <a:schemeClr val="bg1"/>
                </a:solidFill>
              </a:rPr>
              <a:t>de </a:t>
            </a:r>
            <a:r>
              <a:rPr lang="en-US" sz="1600" dirty="0" err="1">
                <a:solidFill>
                  <a:schemeClr val="bg1"/>
                </a:solidFill>
              </a:rPr>
              <a:t>trabajo</a:t>
            </a:r>
            <a:r>
              <a:rPr lang="en-US" sz="1600" dirty="0">
                <a:solidFill>
                  <a:schemeClr val="bg1"/>
                </a:solidFill>
              </a:rPr>
              <a:t> para las </a:t>
            </a:r>
            <a:r>
              <a:rPr lang="en-US" sz="1600" dirty="0" err="1">
                <a:solidFill>
                  <a:schemeClr val="bg1"/>
                </a:solidFill>
              </a:rPr>
              <a:t>mujeres</a:t>
            </a:r>
            <a:r>
              <a:rPr lang="en-US" sz="1600" dirty="0">
                <a:solidFill>
                  <a:schemeClr val="bg1"/>
                </a:solidFill>
              </a:rPr>
              <a:t>.</a:t>
            </a:r>
            <a:endParaRPr lang="es-SV" sz="1600" dirty="0">
              <a:solidFill>
                <a:schemeClr val="bg1"/>
              </a:solidFill>
              <a:ea typeface="+mn-lt"/>
              <a:cs typeface="+mn-lt"/>
            </a:endParaRPr>
          </a:p>
          <a:p>
            <a:pPr algn="ctr"/>
            <a:endParaRPr lang="es-SV" sz="500" dirty="0">
              <a:solidFill>
                <a:schemeClr val="bg1"/>
              </a:solidFill>
              <a:ea typeface="+mn-lt"/>
              <a:cs typeface="+mn-lt"/>
            </a:endParaRPr>
          </a:p>
          <a:p>
            <a:pPr algn="ctr"/>
            <a:r>
              <a:rPr lang="es-SV" sz="1100" dirty="0">
                <a:solidFill>
                  <a:schemeClr val="bg1"/>
                </a:solidFill>
                <a:ea typeface="+mn-lt"/>
                <a:cs typeface="+mn-lt"/>
              </a:rPr>
              <a:t>migrationdataportal.org </a:t>
            </a:r>
            <a:endParaRPr lang="es-ES" sz="1100" dirty="0">
              <a:solidFill>
                <a:schemeClr val="bg1"/>
              </a:solidFill>
              <a:ea typeface="+mn-lt"/>
              <a:cs typeface="+mn-lt"/>
            </a:endParaRPr>
          </a:p>
        </p:txBody>
      </p:sp>
      <p:pic>
        <p:nvPicPr>
          <p:cNvPr id="11" name="Picture 11" descr="A close up of a logo&#10;&#10;Description generated with very high confidence">
            <a:extLst>
              <a:ext uri="{FF2B5EF4-FFF2-40B4-BE49-F238E27FC236}">
                <a16:creationId xmlns:a16="http://schemas.microsoft.com/office/drawing/2014/main" xmlns="" id="{725BA616-F13A-4F8B-8A40-384BA8D4EC95}"/>
              </a:ext>
            </a:extLst>
          </p:cNvPr>
          <p:cNvPicPr>
            <a:picLocks noChangeAspect="1"/>
          </p:cNvPicPr>
          <p:nvPr/>
        </p:nvPicPr>
        <p:blipFill>
          <a:blip r:embed="rId5"/>
          <a:stretch>
            <a:fillRect/>
          </a:stretch>
        </p:blipFill>
        <p:spPr>
          <a:xfrm>
            <a:off x="7812360" y="4657887"/>
            <a:ext cx="1228523" cy="485613"/>
          </a:xfrm>
          <a:prstGeom prst="rect">
            <a:avLst/>
          </a:prstGeom>
        </p:spPr>
      </p:pic>
    </p:spTree>
    <p:extLst>
      <p:ext uri="{BB962C8B-B14F-4D97-AF65-F5344CB8AC3E}">
        <p14:creationId xmlns:p14="http://schemas.microsoft.com/office/powerpoint/2010/main" val="130700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9 CuadroTexto"/>
          <p:cNvSpPr txBox="1"/>
          <p:nvPr/>
        </p:nvSpPr>
        <p:spPr>
          <a:xfrm>
            <a:off x="0" y="195486"/>
            <a:ext cx="6012160" cy="369332"/>
          </a:xfrm>
          <a:prstGeom prst="rect">
            <a:avLst/>
          </a:prstGeom>
          <a:solidFill>
            <a:schemeClr val="bg1"/>
          </a:solidFill>
        </p:spPr>
        <p:txBody>
          <a:bodyPr wrap="square" rtlCol="0">
            <a:spAutoFit/>
          </a:bodyPr>
          <a:lstStyle/>
          <a:p>
            <a:r>
              <a:rPr lang="es-CL" b="1" dirty="0">
                <a:solidFill>
                  <a:schemeClr val="accent1">
                    <a:lumMod val="50000"/>
                  </a:schemeClr>
                </a:solidFill>
              </a:rPr>
              <a:t>DISCRIMINACIÓN DE MUJERES MIGRANTES Y REFUGIADAS</a:t>
            </a:r>
          </a:p>
        </p:txBody>
      </p:sp>
      <p:graphicFrame>
        <p:nvGraphicFramePr>
          <p:cNvPr id="16" name="Diagram 11">
            <a:extLst>
              <a:ext uri="{FF2B5EF4-FFF2-40B4-BE49-F238E27FC236}">
                <a16:creationId xmlns:a16="http://schemas.microsoft.com/office/drawing/2014/main" xmlns="" id="{8B55F6E8-04C7-4F1F-92EA-242DA9EB44D1}"/>
              </a:ext>
            </a:extLst>
          </p:cNvPr>
          <p:cNvGraphicFramePr/>
          <p:nvPr>
            <p:extLst>
              <p:ext uri="{D42A27DB-BD31-4B8C-83A1-F6EECF244321}">
                <p14:modId xmlns:p14="http://schemas.microsoft.com/office/powerpoint/2010/main" val="3477465893"/>
              </p:ext>
            </p:extLst>
          </p:nvPr>
        </p:nvGraphicFramePr>
        <p:xfrm>
          <a:off x="114300" y="771550"/>
          <a:ext cx="8915400" cy="4891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6140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51520" y="771550"/>
            <a:ext cx="5514339" cy="830997"/>
          </a:xfrm>
          <a:prstGeom prst="rect">
            <a:avLst/>
          </a:prstGeom>
          <a:solidFill>
            <a:schemeClr val="bg1"/>
          </a:solidFill>
        </p:spPr>
        <p:txBody>
          <a:bodyPr wrap="square" rtlCol="0">
            <a:spAutoFit/>
          </a:bodyPr>
          <a:lstStyle/>
          <a:p>
            <a:r>
              <a:rPr lang="es-CL" sz="2400" b="1" dirty="0">
                <a:solidFill>
                  <a:schemeClr val="accent1">
                    <a:lumMod val="50000"/>
                  </a:schemeClr>
                </a:solidFill>
              </a:rPr>
              <a:t>ALGUNAS FORMAS DE DISCRIMINACIÓN DE MUJERES MIGRANTES Y REFUGIADAS</a:t>
            </a:r>
          </a:p>
        </p:txBody>
      </p:sp>
      <p:sp>
        <p:nvSpPr>
          <p:cNvPr id="5" name="4 CuadroTexto"/>
          <p:cNvSpPr txBox="1"/>
          <p:nvPr/>
        </p:nvSpPr>
        <p:spPr>
          <a:xfrm>
            <a:off x="395536" y="1995686"/>
            <a:ext cx="5976664" cy="2246769"/>
          </a:xfrm>
          <a:prstGeom prst="rect">
            <a:avLst/>
          </a:prstGeom>
          <a:noFill/>
        </p:spPr>
        <p:txBody>
          <a:bodyPr wrap="square" rtlCol="0">
            <a:spAutoFit/>
          </a:bodyPr>
          <a:lstStyle/>
          <a:p>
            <a:pPr marL="457200" indent="-457200">
              <a:buAutoNum type="arabicPeriod"/>
            </a:pPr>
            <a:r>
              <a:rPr lang="es-CL" sz="2800" dirty="0">
                <a:solidFill>
                  <a:schemeClr val="bg1"/>
                </a:solidFill>
              </a:rPr>
              <a:t>Discriminación en el trabajo</a:t>
            </a:r>
          </a:p>
          <a:p>
            <a:pPr marL="457200" indent="-457200">
              <a:buAutoNum type="arabicPeriod"/>
            </a:pPr>
            <a:r>
              <a:rPr lang="es-CL" sz="2800" dirty="0">
                <a:solidFill>
                  <a:schemeClr val="bg1"/>
                </a:solidFill>
              </a:rPr>
              <a:t>Violencias contra las mujeres</a:t>
            </a:r>
          </a:p>
          <a:p>
            <a:pPr marL="457200" indent="-457200">
              <a:buAutoNum type="arabicPeriod"/>
            </a:pPr>
            <a:r>
              <a:rPr lang="es-CL" sz="2800" dirty="0">
                <a:solidFill>
                  <a:schemeClr val="bg1"/>
                </a:solidFill>
              </a:rPr>
              <a:t>Trata de Personas</a:t>
            </a:r>
          </a:p>
          <a:p>
            <a:pPr marL="457200" indent="-457200">
              <a:buAutoNum type="arabicPeriod"/>
            </a:pPr>
            <a:r>
              <a:rPr lang="es-CL" sz="2800" dirty="0">
                <a:solidFill>
                  <a:schemeClr val="bg1"/>
                </a:solidFill>
              </a:rPr>
              <a:t>Estereotipos de género</a:t>
            </a:r>
          </a:p>
          <a:p>
            <a:pPr marL="457200" indent="-457200">
              <a:buAutoNum type="arabicPeriod"/>
            </a:pPr>
            <a:endParaRPr lang="es-CL" sz="2800" dirty="0">
              <a:solidFill>
                <a:schemeClr val="bg1"/>
              </a:solidFill>
            </a:endParaRPr>
          </a:p>
        </p:txBody>
      </p:sp>
      <p:pic>
        <p:nvPicPr>
          <p:cNvPr id="17" name="Picture 7" descr="A group of people standing in a kitchen preparing food&#10;&#10;Description automatically generated">
            <a:extLst>
              <a:ext uri="{FF2B5EF4-FFF2-40B4-BE49-F238E27FC236}">
                <a16:creationId xmlns:a16="http://schemas.microsoft.com/office/drawing/2014/main" xmlns="" id="{258BD36B-C6D9-4445-9309-65646E885189}"/>
              </a:ext>
            </a:extLst>
          </p:cNvPr>
          <p:cNvPicPr>
            <a:picLocks noChangeAspect="1"/>
          </p:cNvPicPr>
          <p:nvPr/>
        </p:nvPicPr>
        <p:blipFill rotWithShape="1">
          <a:blip r:embed="rId3">
            <a:extLst>
              <a:ext uri="{28A0092B-C50C-407E-A947-70E740481C1C}">
                <a14:useLocalDpi xmlns:a14="http://schemas.microsoft.com/office/drawing/2010/main" val="0"/>
              </a:ext>
            </a:extLst>
          </a:blip>
          <a:srcRect l="29371" r="12624" b="1"/>
          <a:stretch/>
        </p:blipFill>
        <p:spPr>
          <a:xfrm>
            <a:off x="5514339" y="935087"/>
            <a:ext cx="3629661" cy="417681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ln w="38100">
            <a:solidFill>
              <a:schemeClr val="bg1"/>
            </a:solidFill>
          </a:ln>
        </p:spPr>
      </p:pic>
      <p:pic>
        <p:nvPicPr>
          <p:cNvPr id="21" name="Picture 11" descr="A close up of a logo&#10;&#10;Description generated with very high confidence">
            <a:extLst>
              <a:ext uri="{FF2B5EF4-FFF2-40B4-BE49-F238E27FC236}">
                <a16:creationId xmlns:a16="http://schemas.microsoft.com/office/drawing/2014/main" xmlns="" id="{FF4B6050-4D3F-4959-B2AC-FB891B776FC3}"/>
              </a:ext>
            </a:extLst>
          </p:cNvPr>
          <p:cNvPicPr>
            <a:picLocks noChangeAspect="1"/>
          </p:cNvPicPr>
          <p:nvPr/>
        </p:nvPicPr>
        <p:blipFill>
          <a:blip r:embed="rId4"/>
          <a:stretch>
            <a:fillRect/>
          </a:stretch>
        </p:blipFill>
        <p:spPr>
          <a:xfrm>
            <a:off x="4716016" y="4626292"/>
            <a:ext cx="1228523" cy="485613"/>
          </a:xfrm>
          <a:prstGeom prst="rect">
            <a:avLst/>
          </a:prstGeom>
        </p:spPr>
      </p:pic>
    </p:spTree>
    <p:extLst>
      <p:ext uri="{BB962C8B-B14F-4D97-AF65-F5344CB8AC3E}">
        <p14:creationId xmlns:p14="http://schemas.microsoft.com/office/powerpoint/2010/main" val="405932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6024" y="164989"/>
            <a:ext cx="5514339"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000" b="1" dirty="0">
                <a:solidFill>
                  <a:srgbClr val="4F81BD">
                    <a:lumMod val="50000"/>
                  </a:srgbClr>
                </a:solidFill>
                <a:latin typeface="Calibri"/>
              </a:rPr>
              <a:t>Discriminación a mujeres migrantes en el trabajo</a:t>
            </a:r>
            <a:endParaRPr kumimoji="0" lang="es-CL" sz="2000" b="1"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21" name="Picture 11" descr="A close up of a logo&#10;&#10;Description generated with very high confidence">
            <a:extLst>
              <a:ext uri="{FF2B5EF4-FFF2-40B4-BE49-F238E27FC236}">
                <a16:creationId xmlns:a16="http://schemas.microsoft.com/office/drawing/2014/main" xmlns="" id="{FF4B6050-4D3F-4959-B2AC-FB891B776FC3}"/>
              </a:ext>
            </a:extLst>
          </p:cNvPr>
          <p:cNvPicPr>
            <a:picLocks noChangeAspect="1"/>
          </p:cNvPicPr>
          <p:nvPr/>
        </p:nvPicPr>
        <p:blipFill>
          <a:blip r:embed="rId3"/>
          <a:stretch>
            <a:fillRect/>
          </a:stretch>
        </p:blipFill>
        <p:spPr>
          <a:xfrm>
            <a:off x="7915477" y="627534"/>
            <a:ext cx="1228523" cy="485613"/>
          </a:xfrm>
          <a:prstGeom prst="rect">
            <a:avLst/>
          </a:prstGeom>
        </p:spPr>
      </p:pic>
      <p:pic>
        <p:nvPicPr>
          <p:cNvPr id="6" name="Picture 9" descr="A screenshot of a cell phone&#10;&#10;Description generated with very high confidence">
            <a:extLst>
              <a:ext uri="{FF2B5EF4-FFF2-40B4-BE49-F238E27FC236}">
                <a16:creationId xmlns:a16="http://schemas.microsoft.com/office/drawing/2014/main" xmlns="" id="{906B206A-23B9-41F5-8A86-88ED0CB1F648}"/>
              </a:ext>
            </a:extLst>
          </p:cNvPr>
          <p:cNvPicPr>
            <a:picLocks noChangeAspect="1"/>
          </p:cNvPicPr>
          <p:nvPr/>
        </p:nvPicPr>
        <p:blipFill rotWithShape="1">
          <a:blip r:embed="rId4"/>
          <a:srcRect t="20816" r="-154"/>
          <a:stretch/>
        </p:blipFill>
        <p:spPr>
          <a:xfrm>
            <a:off x="542489" y="2571750"/>
            <a:ext cx="8059021" cy="2403610"/>
          </a:xfrm>
          <a:prstGeom prst="rect">
            <a:avLst/>
          </a:prstGeom>
        </p:spPr>
      </p:pic>
      <p:sp>
        <p:nvSpPr>
          <p:cNvPr id="7" name="Rectangle 1">
            <a:extLst>
              <a:ext uri="{FF2B5EF4-FFF2-40B4-BE49-F238E27FC236}">
                <a16:creationId xmlns:a16="http://schemas.microsoft.com/office/drawing/2014/main" xmlns="" id="{9A35CCC2-ED31-4566-9C3B-5B7189AD7784}"/>
              </a:ext>
            </a:extLst>
          </p:cNvPr>
          <p:cNvSpPr/>
          <p:nvPr/>
        </p:nvSpPr>
        <p:spPr>
          <a:xfrm>
            <a:off x="2752662" y="4713750"/>
            <a:ext cx="6256421" cy="261610"/>
          </a:xfrm>
          <a:prstGeom prst="rect">
            <a:avLst/>
          </a:prstGeom>
        </p:spPr>
        <p:txBody>
          <a:bodyPr wrap="square">
            <a:spAutoFit/>
          </a:bodyPr>
          <a:lstStyle/>
          <a:p>
            <a:r>
              <a:rPr lang="es-PA" sz="1100" dirty="0">
                <a:latin typeface="Calibri" panose="020F0502020204030204" pitchFamily="34" charset="0"/>
                <a:ea typeface="Calibri" panose="020F0502020204030204" pitchFamily="34" charset="0"/>
                <a:cs typeface="Times New Roman" panose="02020603050405020304" pitchFamily="18" charset="0"/>
              </a:rPr>
              <a:t>OIT (2015). </a:t>
            </a:r>
            <a:r>
              <a:rPr lang="es-PA" sz="11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Estimaciones mundiales de la OIT sobre los trabajadores y las trabajadoras migrantes</a:t>
            </a:r>
            <a:r>
              <a:rPr lang="es-PA" sz="1100" dirty="0">
                <a:latin typeface="Calibri" panose="020F0502020204030204" pitchFamily="34" charset="0"/>
                <a:ea typeface="Calibri" panose="020F0502020204030204" pitchFamily="34" charset="0"/>
                <a:cs typeface="Times New Roman" panose="02020603050405020304" pitchFamily="18" charset="0"/>
              </a:rPr>
              <a:t>.</a:t>
            </a:r>
            <a:r>
              <a:rPr lang="en-US" sz="1100" dirty="0"/>
              <a:t> </a:t>
            </a:r>
          </a:p>
        </p:txBody>
      </p:sp>
      <p:sp>
        <p:nvSpPr>
          <p:cNvPr id="8" name="TextBox 10">
            <a:extLst>
              <a:ext uri="{FF2B5EF4-FFF2-40B4-BE49-F238E27FC236}">
                <a16:creationId xmlns:a16="http://schemas.microsoft.com/office/drawing/2014/main" xmlns="" id="{8E0FAFAE-56B5-4BB8-BBD7-DF65584C7E31}"/>
              </a:ext>
            </a:extLst>
          </p:cNvPr>
          <p:cNvSpPr txBox="1"/>
          <p:nvPr/>
        </p:nvSpPr>
        <p:spPr>
          <a:xfrm>
            <a:off x="336679" y="768205"/>
            <a:ext cx="7552862" cy="17389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6700" indent="-193675">
              <a:buFont typeface="Arial" panose="020B0604020202020204" pitchFamily="34" charset="0"/>
              <a:buChar char="•"/>
            </a:pPr>
            <a:r>
              <a:rPr lang="es-ES" sz="1400" dirty="0">
                <a:solidFill>
                  <a:schemeClr val="bg1"/>
                </a:solidFill>
                <a:ea typeface="+mn-lt"/>
                <a:cs typeface="+mn-lt"/>
              </a:rPr>
              <a:t>Los datos sobre migrantes internacionales dejan en claro que la población de trabajadores migrantes internacionales tiene actualmente un sesgo de género: A nivel mundial hay un </a:t>
            </a:r>
            <a:r>
              <a:rPr lang="es-ES" sz="1400" b="1" dirty="0">
                <a:solidFill>
                  <a:schemeClr val="bg1"/>
                </a:solidFill>
                <a:ea typeface="+mn-lt"/>
                <a:cs typeface="+mn-lt"/>
              </a:rPr>
              <a:t>número mucho mayor de trabajadores migrantes hombres que mujeres.</a:t>
            </a:r>
          </a:p>
          <a:p>
            <a:pPr marL="266700" indent="-193675">
              <a:buFont typeface="Arial" panose="020B0604020202020204" pitchFamily="34" charset="0"/>
              <a:buChar char="•"/>
            </a:pPr>
            <a:endParaRPr lang="es-ES" sz="400" b="1" dirty="0">
              <a:solidFill>
                <a:schemeClr val="bg1"/>
              </a:solidFill>
              <a:ea typeface="+mn-lt"/>
              <a:cs typeface="+mn-lt"/>
            </a:endParaRPr>
          </a:p>
          <a:p>
            <a:pPr marL="266700" indent="-193675">
              <a:buFont typeface="Arial" panose="020B0604020202020204" pitchFamily="34" charset="0"/>
              <a:buChar char="•"/>
            </a:pPr>
            <a:r>
              <a:rPr lang="es-ES" sz="1400" b="1" dirty="0">
                <a:solidFill>
                  <a:schemeClr val="bg1"/>
                </a:solidFill>
              </a:rPr>
              <a:t>De las mujeres migrantes empleadas, el 40% estaban excesivamente cualificadas</a:t>
            </a:r>
            <a:r>
              <a:rPr lang="es-ES" sz="1400" dirty="0">
                <a:solidFill>
                  <a:schemeClr val="bg1"/>
                </a:solidFill>
              </a:rPr>
              <a:t> para los puestos que ocupaban, con muchas de ellas en el </a:t>
            </a:r>
            <a:r>
              <a:rPr lang="es-ES" sz="1400" b="1" dirty="0">
                <a:solidFill>
                  <a:schemeClr val="bg1"/>
                </a:solidFill>
              </a:rPr>
              <a:t>trabajo doméstico</a:t>
            </a:r>
            <a:r>
              <a:rPr lang="es-ES" sz="1400" dirty="0">
                <a:solidFill>
                  <a:schemeClr val="bg1"/>
                </a:solidFill>
              </a:rPr>
              <a:t>.</a:t>
            </a:r>
          </a:p>
          <a:p>
            <a:pPr marL="266700" indent="-193675">
              <a:buFont typeface="Arial" panose="020B0604020202020204" pitchFamily="34" charset="0"/>
              <a:buChar char="•"/>
            </a:pPr>
            <a:endParaRPr lang="es-ES" sz="500" dirty="0">
              <a:solidFill>
                <a:schemeClr val="bg1"/>
              </a:solidFill>
            </a:endParaRPr>
          </a:p>
          <a:p>
            <a:pPr marL="266700" indent="-193675">
              <a:buFont typeface="Arial" panose="020B0604020202020204" pitchFamily="34" charset="0"/>
              <a:buChar char="•"/>
            </a:pPr>
            <a:r>
              <a:rPr lang="en-US" sz="1400" dirty="0">
                <a:solidFill>
                  <a:schemeClr val="bg1"/>
                </a:solidFill>
              </a:rPr>
              <a:t>Las </a:t>
            </a:r>
            <a:r>
              <a:rPr lang="en-US" sz="1400" dirty="0" err="1">
                <a:solidFill>
                  <a:schemeClr val="bg1"/>
                </a:solidFill>
              </a:rPr>
              <a:t>mujeres</a:t>
            </a:r>
            <a:r>
              <a:rPr lang="en-US" sz="1400" dirty="0">
                <a:solidFill>
                  <a:schemeClr val="bg1"/>
                </a:solidFill>
              </a:rPr>
              <a:t> </a:t>
            </a:r>
            <a:r>
              <a:rPr lang="en-US" sz="1400" dirty="0" err="1">
                <a:solidFill>
                  <a:schemeClr val="bg1"/>
                </a:solidFill>
              </a:rPr>
              <a:t>representan</a:t>
            </a:r>
            <a:r>
              <a:rPr lang="en-US" sz="1400" dirty="0">
                <a:solidFill>
                  <a:schemeClr val="bg1"/>
                </a:solidFill>
              </a:rPr>
              <a:t> el </a:t>
            </a:r>
            <a:r>
              <a:rPr lang="en-US" sz="1400" b="1" dirty="0">
                <a:solidFill>
                  <a:schemeClr val="bg1"/>
                </a:solidFill>
              </a:rPr>
              <a:t>73,4 por </a:t>
            </a:r>
            <a:r>
              <a:rPr lang="en-US" sz="1400" b="1" dirty="0" err="1">
                <a:solidFill>
                  <a:schemeClr val="bg1"/>
                </a:solidFill>
              </a:rPr>
              <a:t>ciento</a:t>
            </a:r>
            <a:r>
              <a:rPr lang="en-US" sz="1400" b="1" dirty="0">
                <a:solidFill>
                  <a:schemeClr val="bg1"/>
                </a:solidFill>
              </a:rPr>
              <a:t> del total de personas </a:t>
            </a:r>
            <a:r>
              <a:rPr lang="en-US" sz="1400" b="1" dirty="0" err="1">
                <a:solidFill>
                  <a:schemeClr val="bg1"/>
                </a:solidFill>
              </a:rPr>
              <a:t>trabajadoras</a:t>
            </a:r>
            <a:r>
              <a:rPr lang="en-US" sz="1400" b="1" dirty="0">
                <a:solidFill>
                  <a:schemeClr val="bg1"/>
                </a:solidFill>
              </a:rPr>
              <a:t> </a:t>
            </a:r>
            <a:r>
              <a:rPr lang="en-US" sz="1400" b="1" dirty="0" err="1">
                <a:solidFill>
                  <a:schemeClr val="bg1"/>
                </a:solidFill>
              </a:rPr>
              <a:t>domésticas</a:t>
            </a:r>
            <a:r>
              <a:rPr lang="en-US" sz="1400" b="1" dirty="0">
                <a:solidFill>
                  <a:schemeClr val="bg1"/>
                </a:solidFill>
              </a:rPr>
              <a:t> </a:t>
            </a:r>
            <a:r>
              <a:rPr lang="en-US" sz="1400" dirty="0">
                <a:solidFill>
                  <a:schemeClr val="bg1"/>
                </a:solidFill>
              </a:rPr>
              <a:t>que son </a:t>
            </a:r>
            <a:r>
              <a:rPr lang="en-US" sz="1400" dirty="0" err="1">
                <a:solidFill>
                  <a:schemeClr val="bg1"/>
                </a:solidFill>
              </a:rPr>
              <a:t>migrantes</a:t>
            </a:r>
            <a:r>
              <a:rPr lang="en-US" sz="1400" dirty="0">
                <a:solidFill>
                  <a:schemeClr val="bg1"/>
                </a:solidFill>
              </a:rPr>
              <a:t> </a:t>
            </a:r>
            <a:r>
              <a:rPr lang="en-US" sz="1400" dirty="0" err="1">
                <a:solidFill>
                  <a:schemeClr val="bg1"/>
                </a:solidFill>
              </a:rPr>
              <a:t>internacionales</a:t>
            </a:r>
            <a:r>
              <a:rPr lang="en-US" sz="1400" dirty="0">
                <a:solidFill>
                  <a:schemeClr val="bg1"/>
                </a:solidFill>
              </a:rPr>
              <a:t> </a:t>
            </a:r>
          </a:p>
        </p:txBody>
      </p:sp>
    </p:spTree>
    <p:extLst>
      <p:ext uri="{BB962C8B-B14F-4D97-AF65-F5344CB8AC3E}">
        <p14:creationId xmlns:p14="http://schemas.microsoft.com/office/powerpoint/2010/main" val="4008431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6024" y="164989"/>
            <a:ext cx="5514339"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000" b="1" dirty="0">
                <a:solidFill>
                  <a:srgbClr val="4F81BD">
                    <a:lumMod val="50000"/>
                  </a:srgbClr>
                </a:solidFill>
                <a:latin typeface="Calibri"/>
              </a:rPr>
              <a:t>Violencias contra mujeres migrantes y refugiadas</a:t>
            </a:r>
            <a:endParaRPr kumimoji="0" lang="es-CL" sz="2000" b="1"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21" name="Picture 11" descr="A close up of a logo&#10;&#10;Description generated with very high confidence">
            <a:extLst>
              <a:ext uri="{FF2B5EF4-FFF2-40B4-BE49-F238E27FC236}">
                <a16:creationId xmlns:a16="http://schemas.microsoft.com/office/drawing/2014/main" xmlns="" id="{FF4B6050-4D3F-4959-B2AC-FB891B776FC3}"/>
              </a:ext>
            </a:extLst>
          </p:cNvPr>
          <p:cNvPicPr>
            <a:picLocks noChangeAspect="1"/>
          </p:cNvPicPr>
          <p:nvPr/>
        </p:nvPicPr>
        <p:blipFill>
          <a:blip r:embed="rId3"/>
          <a:stretch>
            <a:fillRect/>
          </a:stretch>
        </p:blipFill>
        <p:spPr>
          <a:xfrm>
            <a:off x="7740352" y="4625145"/>
            <a:ext cx="1228523" cy="485613"/>
          </a:xfrm>
          <a:prstGeom prst="rect">
            <a:avLst/>
          </a:prstGeom>
        </p:spPr>
      </p:pic>
      <p:pic>
        <p:nvPicPr>
          <p:cNvPr id="9" name="Content Placeholder 5">
            <a:extLst>
              <a:ext uri="{FF2B5EF4-FFF2-40B4-BE49-F238E27FC236}">
                <a16:creationId xmlns:a16="http://schemas.microsoft.com/office/drawing/2014/main" xmlns="" id="{47940604-E660-43DF-9B2A-CFB0E02A805C}"/>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23129" r="25038" b="-1"/>
          <a:stretch/>
        </p:blipFill>
        <p:spPr>
          <a:xfrm>
            <a:off x="0" y="885115"/>
            <a:ext cx="3419872" cy="3579424"/>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ln w="38100">
            <a:solidFill>
              <a:schemeClr val="bg1"/>
            </a:solidFill>
          </a:ln>
          <a:effectLst>
            <a:softEdge rad="0"/>
          </a:effectLst>
        </p:spPr>
      </p:pic>
      <p:sp>
        <p:nvSpPr>
          <p:cNvPr id="11" name="TextBox 1">
            <a:extLst>
              <a:ext uri="{FF2B5EF4-FFF2-40B4-BE49-F238E27FC236}">
                <a16:creationId xmlns:a16="http://schemas.microsoft.com/office/drawing/2014/main" xmlns="" id="{924B6535-40C0-4CA4-B67E-939C72F78EB7}"/>
              </a:ext>
            </a:extLst>
          </p:cNvPr>
          <p:cNvSpPr txBox="1"/>
          <p:nvPr/>
        </p:nvSpPr>
        <p:spPr>
          <a:xfrm>
            <a:off x="3481385" y="1268849"/>
            <a:ext cx="5487490" cy="363928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s-ES" sz="1400" dirty="0">
                <a:solidFill>
                  <a:schemeClr val="bg1"/>
                </a:solidFill>
              </a:rPr>
              <a:t>Como mínimo 1 de cada 5 mujeres refugiadas o desplazadas fueron víctimas de violencia sexual. (ECOSC, 2014). </a:t>
            </a:r>
          </a:p>
          <a:p>
            <a:pPr marL="285750" indent="-228600">
              <a:lnSpc>
                <a:spcPct val="90000"/>
              </a:lnSpc>
              <a:spcAft>
                <a:spcPts val="600"/>
              </a:spcAft>
              <a:buFont typeface="Arial" panose="020B0604020202020204" pitchFamily="34" charset="0"/>
              <a:buChar char="•"/>
            </a:pPr>
            <a:r>
              <a:rPr lang="es-ES" sz="1400" dirty="0">
                <a:solidFill>
                  <a:schemeClr val="bg1"/>
                </a:solidFill>
              </a:rPr>
              <a:t>Durante el ciclo migratorio, las mujeres y niñas pueden estar expuestas múltiples formas de discriminación y violencias, incluida la violencia de género, la explotación, la trata, la esclavitud y la detención, que se </a:t>
            </a:r>
            <a:r>
              <a:rPr lang="es-ES" sz="1400" dirty="0" err="1">
                <a:solidFill>
                  <a:schemeClr val="bg1"/>
                </a:solidFill>
              </a:rPr>
              <a:t>intersectan</a:t>
            </a:r>
            <a:r>
              <a:rPr lang="es-ES" sz="1400" dirty="0">
                <a:solidFill>
                  <a:schemeClr val="bg1"/>
                </a:solidFill>
              </a:rPr>
              <a:t> e incrementan la situación de vulnerabilidad.</a:t>
            </a:r>
          </a:p>
          <a:p>
            <a:pPr marL="285750" indent="-228600">
              <a:lnSpc>
                <a:spcPct val="90000"/>
              </a:lnSpc>
              <a:spcAft>
                <a:spcPts val="600"/>
              </a:spcAft>
              <a:buFont typeface="Arial" panose="020B0604020202020204" pitchFamily="34" charset="0"/>
              <a:buChar char="•"/>
            </a:pPr>
            <a:r>
              <a:rPr lang="es-ES" sz="1400" dirty="0">
                <a:solidFill>
                  <a:schemeClr val="bg1"/>
                </a:solidFill>
              </a:rPr>
              <a:t>Las altas tasas de violencia sexual y discriminación por razón de género, las prácticas nocivas como el matrimonio infantil, precoz y forzado, el acceso desigual a los derechos y recursos son motivos decisivos por los que las mujeres y las niñas emigran.</a:t>
            </a:r>
          </a:p>
          <a:p>
            <a:pPr marL="285750" indent="-228600">
              <a:lnSpc>
                <a:spcPct val="90000"/>
              </a:lnSpc>
              <a:spcAft>
                <a:spcPts val="600"/>
              </a:spcAft>
              <a:buFont typeface="Arial" panose="020B0604020202020204" pitchFamily="34" charset="0"/>
              <a:buChar char="•"/>
            </a:pPr>
            <a:r>
              <a:rPr lang="es-ES" sz="1400" dirty="0">
                <a:solidFill>
                  <a:schemeClr val="bg1"/>
                </a:solidFill>
              </a:rPr>
              <a:t>El número de mujeres del Triángulo Norte que intentaron cruzar la frontera con sus hijos aumentó de 12,000 en 2013 a más de 66,000 en 2014 (OIM, 2020). </a:t>
            </a:r>
          </a:p>
          <a:p>
            <a:pPr marL="285750" indent="-228600">
              <a:lnSpc>
                <a:spcPct val="90000"/>
              </a:lnSpc>
              <a:spcAft>
                <a:spcPts val="600"/>
              </a:spcAft>
              <a:buFont typeface="Arial" panose="020B0604020202020204" pitchFamily="34" charset="0"/>
              <a:buChar char="•"/>
            </a:pPr>
            <a:r>
              <a:rPr lang="es-ES" sz="1400" dirty="0">
                <a:solidFill>
                  <a:schemeClr val="bg1"/>
                </a:solidFill>
              </a:rPr>
              <a:t>Además, el número de niñas no acompañadas atrapadas en la frontera entre Estados Unidos y México aumentó en un 77% en 2014, con un mayor porcentaje de niñas no acompañadas menores de 14 años de edad según los datos disponibles durante 2016 (OIM, 2020).</a:t>
            </a:r>
          </a:p>
          <a:p>
            <a:pPr marL="285750" indent="-228600">
              <a:lnSpc>
                <a:spcPct val="90000"/>
              </a:lnSpc>
              <a:spcAft>
                <a:spcPts val="600"/>
              </a:spcAft>
              <a:buFont typeface="Arial" panose="020B0604020202020204" pitchFamily="34" charset="0"/>
              <a:buChar char="•"/>
            </a:pPr>
            <a:endParaRPr lang="en-US" sz="1200" dirty="0">
              <a:solidFill>
                <a:schemeClr val="bg1"/>
              </a:solidFill>
            </a:endParaRPr>
          </a:p>
          <a:p>
            <a:pPr marL="285750" indent="-228600">
              <a:lnSpc>
                <a:spcPct val="90000"/>
              </a:lnSpc>
              <a:spcAft>
                <a:spcPts val="600"/>
              </a:spcAft>
              <a:buFont typeface="Arial" panose="020B0604020202020204" pitchFamily="34" charset="0"/>
              <a:buChar char="•"/>
            </a:pPr>
            <a:endParaRPr lang="en-US" sz="12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902595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6024" y="164989"/>
            <a:ext cx="5514339"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srgbClr val="4F81BD">
                    <a:lumMod val="50000"/>
                  </a:srgbClr>
                </a:solidFill>
                <a:effectLst/>
                <a:uLnTx/>
                <a:uFillTx/>
                <a:latin typeface="Calibri"/>
                <a:ea typeface="+mn-ea"/>
                <a:cs typeface="+mn-cs"/>
              </a:rPr>
              <a:t>Trata de mujeres migrantes y refugiadas</a:t>
            </a:r>
          </a:p>
        </p:txBody>
      </p:sp>
      <p:pic>
        <p:nvPicPr>
          <p:cNvPr id="21" name="Picture 11" descr="A close up of a logo&#10;&#10;Description generated with very high confidence">
            <a:extLst>
              <a:ext uri="{FF2B5EF4-FFF2-40B4-BE49-F238E27FC236}">
                <a16:creationId xmlns:a16="http://schemas.microsoft.com/office/drawing/2014/main" xmlns="" id="{FF4B6050-4D3F-4959-B2AC-FB891B776FC3}"/>
              </a:ext>
            </a:extLst>
          </p:cNvPr>
          <p:cNvPicPr>
            <a:picLocks noChangeAspect="1"/>
          </p:cNvPicPr>
          <p:nvPr/>
        </p:nvPicPr>
        <p:blipFill>
          <a:blip r:embed="rId3"/>
          <a:stretch>
            <a:fillRect/>
          </a:stretch>
        </p:blipFill>
        <p:spPr>
          <a:xfrm>
            <a:off x="7740352" y="4625145"/>
            <a:ext cx="1228523" cy="485613"/>
          </a:xfrm>
          <a:prstGeom prst="rect">
            <a:avLst/>
          </a:prstGeom>
        </p:spPr>
      </p:pic>
      <p:pic>
        <p:nvPicPr>
          <p:cNvPr id="6" name="Picture 2">
            <a:extLst>
              <a:ext uri="{FF2B5EF4-FFF2-40B4-BE49-F238E27FC236}">
                <a16:creationId xmlns:a16="http://schemas.microsoft.com/office/drawing/2014/main" xmlns="" id="{08E8DE6C-41B7-44CD-8E06-BACA5E93379B}"/>
              </a:ext>
            </a:extLst>
          </p:cNvPr>
          <p:cNvPicPr>
            <a:picLocks noChangeAspect="1"/>
          </p:cNvPicPr>
          <p:nvPr/>
        </p:nvPicPr>
        <p:blipFill>
          <a:blip r:embed="rId4"/>
          <a:stretch>
            <a:fillRect/>
          </a:stretch>
        </p:blipFill>
        <p:spPr>
          <a:xfrm>
            <a:off x="251520" y="783023"/>
            <a:ext cx="4109835" cy="3246205"/>
          </a:xfrm>
          <a:prstGeom prst="rect">
            <a:avLst/>
          </a:prstGeom>
        </p:spPr>
      </p:pic>
      <p:pic>
        <p:nvPicPr>
          <p:cNvPr id="7" name="Picture 7" descr="A screenshot of a cell phone&#10;&#10;Description generated with very high confidence">
            <a:extLst>
              <a:ext uri="{FF2B5EF4-FFF2-40B4-BE49-F238E27FC236}">
                <a16:creationId xmlns:a16="http://schemas.microsoft.com/office/drawing/2014/main" xmlns="" id="{0049243B-C7B2-4B40-83FE-4B2BBEA0033A}"/>
              </a:ext>
            </a:extLst>
          </p:cNvPr>
          <p:cNvPicPr>
            <a:picLocks noChangeAspect="1"/>
          </p:cNvPicPr>
          <p:nvPr/>
        </p:nvPicPr>
        <p:blipFill rotWithShape="1">
          <a:blip r:embed="rId5"/>
          <a:srcRect r="178" b="22636"/>
          <a:stretch/>
        </p:blipFill>
        <p:spPr>
          <a:xfrm>
            <a:off x="5076056" y="771550"/>
            <a:ext cx="3421632" cy="1634576"/>
          </a:xfrm>
          <a:prstGeom prst="rect">
            <a:avLst/>
          </a:prstGeom>
        </p:spPr>
      </p:pic>
      <p:pic>
        <p:nvPicPr>
          <p:cNvPr id="8" name="Picture 7">
            <a:extLst>
              <a:ext uri="{FF2B5EF4-FFF2-40B4-BE49-F238E27FC236}">
                <a16:creationId xmlns:a16="http://schemas.microsoft.com/office/drawing/2014/main" xmlns="" id="{A8A0B0EC-268E-4AA2-A39A-0D13F4378627}"/>
              </a:ext>
            </a:extLst>
          </p:cNvPr>
          <p:cNvPicPr>
            <a:picLocks noChangeAspect="1"/>
          </p:cNvPicPr>
          <p:nvPr/>
        </p:nvPicPr>
        <p:blipFill>
          <a:blip r:embed="rId6"/>
          <a:stretch>
            <a:fillRect/>
          </a:stretch>
        </p:blipFill>
        <p:spPr>
          <a:xfrm>
            <a:off x="0" y="4915011"/>
            <a:ext cx="1084506" cy="253614"/>
          </a:xfrm>
          <a:prstGeom prst="rect">
            <a:avLst/>
          </a:prstGeom>
        </p:spPr>
      </p:pic>
      <p:sp>
        <p:nvSpPr>
          <p:cNvPr id="10" name="TextBox 1">
            <a:extLst>
              <a:ext uri="{FF2B5EF4-FFF2-40B4-BE49-F238E27FC236}">
                <a16:creationId xmlns:a16="http://schemas.microsoft.com/office/drawing/2014/main" xmlns="" id="{81EFEB9E-4F86-4030-9BE1-B8FE0466B607}"/>
              </a:ext>
            </a:extLst>
          </p:cNvPr>
          <p:cNvSpPr txBox="1"/>
          <p:nvPr/>
        </p:nvSpPr>
        <p:spPr>
          <a:xfrm>
            <a:off x="4536480" y="2382635"/>
            <a:ext cx="460752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Symbol"/>
              <a:buChar char="•"/>
            </a:pPr>
            <a:endParaRPr lang="x-none" sz="1400" dirty="0">
              <a:solidFill>
                <a:schemeClr val="bg1"/>
              </a:solidFill>
              <a:cs typeface="Calibri"/>
            </a:endParaRPr>
          </a:p>
          <a:p>
            <a:pPr marL="342900" indent="-342900">
              <a:buFont typeface="Arial" panose="020B0604020202020204" pitchFamily="34" charset="0"/>
              <a:buChar char="•"/>
            </a:pPr>
            <a:r>
              <a:rPr lang="x-none" dirty="0">
                <a:solidFill>
                  <a:schemeClr val="bg1"/>
                </a:solidFill>
                <a:cs typeface="Calibri"/>
              </a:rPr>
              <a:t>La mayoría de víctimas de trata identificadas globalmente son mujeres y niñas.</a:t>
            </a:r>
          </a:p>
          <a:p>
            <a:pPr marL="342900" indent="-342900">
              <a:buFont typeface="Arial" panose="020B0604020202020204" pitchFamily="34" charset="0"/>
              <a:buChar char="•"/>
            </a:pPr>
            <a:r>
              <a:rPr lang="x-none" dirty="0">
                <a:solidFill>
                  <a:schemeClr val="bg1"/>
                </a:solidFill>
                <a:cs typeface="Calibri"/>
              </a:rPr>
              <a:t>La mayoría de los casos son de trata con fines de explotación sexual</a:t>
            </a:r>
            <a:endParaRPr lang="en-US" dirty="0">
              <a:solidFill>
                <a:schemeClr val="bg1"/>
              </a:solidFill>
              <a:cs typeface="Calibri"/>
            </a:endParaRPr>
          </a:p>
          <a:p>
            <a:pPr marL="342900" indent="-342900">
              <a:buFont typeface="Arial" panose="020B0604020202020204" pitchFamily="34" charset="0"/>
              <a:buChar char="•"/>
            </a:pPr>
            <a:r>
              <a:rPr lang="en-US" dirty="0">
                <a:solidFill>
                  <a:schemeClr val="bg1"/>
                </a:solidFill>
                <a:cs typeface="Calibri"/>
              </a:rPr>
              <a:t>Los </a:t>
            </a:r>
            <a:r>
              <a:rPr lang="en-US" dirty="0" err="1">
                <a:solidFill>
                  <a:schemeClr val="bg1"/>
                </a:solidFill>
                <a:cs typeface="Calibri"/>
              </a:rPr>
              <a:t>casos</a:t>
            </a:r>
            <a:r>
              <a:rPr lang="en-US" dirty="0">
                <a:solidFill>
                  <a:schemeClr val="bg1"/>
                </a:solidFill>
                <a:cs typeface="Calibri"/>
              </a:rPr>
              <a:t> de </a:t>
            </a:r>
            <a:r>
              <a:rPr lang="en-US" dirty="0" err="1">
                <a:solidFill>
                  <a:schemeClr val="bg1"/>
                </a:solidFill>
                <a:cs typeface="Calibri"/>
              </a:rPr>
              <a:t>trata</a:t>
            </a:r>
            <a:r>
              <a:rPr lang="en-US" dirty="0">
                <a:solidFill>
                  <a:schemeClr val="bg1"/>
                </a:solidFill>
                <a:cs typeface="Calibri"/>
              </a:rPr>
              <a:t> con fines de </a:t>
            </a:r>
            <a:r>
              <a:rPr lang="en-US" dirty="0" err="1">
                <a:solidFill>
                  <a:schemeClr val="bg1"/>
                </a:solidFill>
                <a:cs typeface="Calibri"/>
              </a:rPr>
              <a:t>explotación</a:t>
            </a:r>
            <a:r>
              <a:rPr lang="en-US" dirty="0">
                <a:solidFill>
                  <a:schemeClr val="bg1"/>
                </a:solidFill>
                <a:cs typeface="Calibri"/>
              </a:rPr>
              <a:t> </a:t>
            </a:r>
            <a:r>
              <a:rPr lang="en-US" dirty="0" err="1">
                <a:solidFill>
                  <a:schemeClr val="bg1"/>
                </a:solidFill>
                <a:cs typeface="Calibri"/>
              </a:rPr>
              <a:t>laboral</a:t>
            </a:r>
            <a:r>
              <a:rPr lang="en-US" dirty="0">
                <a:solidFill>
                  <a:schemeClr val="bg1"/>
                </a:solidFill>
                <a:cs typeface="Calibri"/>
              </a:rPr>
              <a:t> ha </a:t>
            </a:r>
            <a:r>
              <a:rPr lang="en-US" dirty="0" err="1">
                <a:solidFill>
                  <a:schemeClr val="bg1"/>
                </a:solidFill>
                <a:cs typeface="Calibri"/>
              </a:rPr>
              <a:t>venido</a:t>
            </a:r>
            <a:r>
              <a:rPr lang="en-US" dirty="0">
                <a:solidFill>
                  <a:schemeClr val="bg1"/>
                </a:solidFill>
                <a:cs typeface="Calibri"/>
              </a:rPr>
              <a:t> </a:t>
            </a:r>
            <a:r>
              <a:rPr lang="en-US" dirty="0" err="1">
                <a:solidFill>
                  <a:schemeClr val="bg1"/>
                </a:solidFill>
                <a:cs typeface="Calibri"/>
              </a:rPr>
              <a:t>aumentando</a:t>
            </a:r>
            <a:endParaRPr lang="x-none" dirty="0">
              <a:solidFill>
                <a:schemeClr val="bg1"/>
              </a:solidFill>
              <a:cs typeface="Calibri"/>
            </a:endParaRPr>
          </a:p>
        </p:txBody>
      </p:sp>
    </p:spTree>
    <p:extLst>
      <p:ext uri="{BB962C8B-B14F-4D97-AF65-F5344CB8AC3E}">
        <p14:creationId xmlns:p14="http://schemas.microsoft.com/office/powerpoint/2010/main" val="6371418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814</Words>
  <Application>Microsoft Macintosh PowerPoint</Application>
  <PresentationFormat>Presentación en pantalla (16:9)</PresentationFormat>
  <Paragraphs>76</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Calibri</vt:lpstr>
      <vt:lpstr>Symbol</vt:lpstr>
      <vt:lpstr>Times New Roman</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Vincent Paz</dc:creator>
  <cp:lastModifiedBy>Usuario de Microsoft Office</cp:lastModifiedBy>
  <cp:revision>39</cp:revision>
  <dcterms:created xsi:type="dcterms:W3CDTF">2020-06-04T23:33:58Z</dcterms:created>
  <dcterms:modified xsi:type="dcterms:W3CDTF">2020-07-15T22:01:53Z</dcterms:modified>
</cp:coreProperties>
</file>